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387"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81" r:id="rId52"/>
    <p:sldId id="306" r:id="rId53"/>
    <p:sldId id="307" r:id="rId54"/>
    <p:sldId id="308" r:id="rId55"/>
    <p:sldId id="309" r:id="rId56"/>
    <p:sldId id="310" r:id="rId57"/>
    <p:sldId id="311" r:id="rId58"/>
    <p:sldId id="312" r:id="rId59"/>
    <p:sldId id="313" r:id="rId60"/>
    <p:sldId id="314" r:id="rId61"/>
    <p:sldId id="388" r:id="rId62"/>
    <p:sldId id="315" r:id="rId63"/>
    <p:sldId id="316" r:id="rId64"/>
    <p:sldId id="317" r:id="rId65"/>
    <p:sldId id="318" r:id="rId66"/>
    <p:sldId id="319" r:id="rId67"/>
    <p:sldId id="320" r:id="rId68"/>
    <p:sldId id="321" r:id="rId69"/>
    <p:sldId id="322" r:id="rId70"/>
    <p:sldId id="389"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84" r:id="rId84"/>
    <p:sldId id="336" r:id="rId85"/>
    <p:sldId id="337" r:id="rId86"/>
    <p:sldId id="338" r:id="rId87"/>
    <p:sldId id="339" r:id="rId88"/>
    <p:sldId id="340" r:id="rId89"/>
    <p:sldId id="341" r:id="rId90"/>
    <p:sldId id="342" r:id="rId91"/>
    <p:sldId id="343" r:id="rId92"/>
    <p:sldId id="345" r:id="rId93"/>
    <p:sldId id="347" r:id="rId94"/>
    <p:sldId id="348" r:id="rId95"/>
    <p:sldId id="349" r:id="rId96"/>
    <p:sldId id="350" r:id="rId97"/>
    <p:sldId id="351" r:id="rId98"/>
    <p:sldId id="352" r:id="rId99"/>
    <p:sldId id="353" r:id="rId100"/>
    <p:sldId id="354" r:id="rId101"/>
    <p:sldId id="355" r:id="rId102"/>
    <p:sldId id="356" r:id="rId103"/>
    <p:sldId id="383" r:id="rId104"/>
    <p:sldId id="38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59" d="100"/>
          <a:sy n="59" d="100"/>
        </p:scale>
        <p:origin x="78"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0EFB31-7EF7-464B-AB8B-B4148EE72CD0}"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112100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EFB31-7EF7-464B-AB8B-B4148EE72CD0}"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355791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EFB31-7EF7-464B-AB8B-B4148EE72CD0}"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255457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EFB31-7EF7-464B-AB8B-B4148EE72CD0}"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379526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0EFB31-7EF7-464B-AB8B-B4148EE72CD0}"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10975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EFB31-7EF7-464B-AB8B-B4148EE72CD0}"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256267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EFB31-7EF7-464B-AB8B-B4148EE72CD0}" type="datetimeFigureOut">
              <a:rPr lang="en-US" smtClean="0"/>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22833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EFB31-7EF7-464B-AB8B-B4148EE72CD0}" type="datetimeFigureOut">
              <a:rPr lang="en-US" smtClean="0"/>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265708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EFB31-7EF7-464B-AB8B-B4148EE72CD0}" type="datetimeFigureOut">
              <a:rPr lang="en-US" smtClean="0"/>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412093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EFB31-7EF7-464B-AB8B-B4148EE72CD0}"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396134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EFB31-7EF7-464B-AB8B-B4148EE72CD0}"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BFCB4-C89D-4368-AECD-0681E3EA8CD1}" type="slidenum">
              <a:rPr lang="en-US" smtClean="0"/>
              <a:t>‹#›</a:t>
            </a:fld>
            <a:endParaRPr lang="en-US"/>
          </a:p>
        </p:txBody>
      </p:sp>
    </p:spTree>
    <p:extLst>
      <p:ext uri="{BB962C8B-B14F-4D97-AF65-F5344CB8AC3E}">
        <p14:creationId xmlns:p14="http://schemas.microsoft.com/office/powerpoint/2010/main" val="69746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EFB31-7EF7-464B-AB8B-B4148EE72CD0}" type="datetimeFigureOut">
              <a:rPr lang="en-US" smtClean="0"/>
              <a:t>4/29/2022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BFCB4-C89D-4368-AECD-0681E3EA8CD1}" type="slidenum">
              <a:rPr lang="en-US" smtClean="0"/>
              <a:t>‹#›</a:t>
            </a:fld>
            <a:endParaRPr lang="en-US"/>
          </a:p>
        </p:txBody>
      </p:sp>
    </p:spTree>
    <p:extLst>
      <p:ext uri="{BB962C8B-B14F-4D97-AF65-F5344CB8AC3E}">
        <p14:creationId xmlns:p14="http://schemas.microsoft.com/office/powerpoint/2010/main" val="328211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153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HANISHA</a:t>
            </a:r>
          </a:p>
          <a:p>
            <a:r>
              <a:rPr lang="en-US" sz="4800" dirty="0">
                <a:solidFill>
                  <a:schemeClr val="bg1"/>
                </a:solidFill>
                <a:cs typeface="Arial" panose="020B0604020202020204" pitchFamily="34" charset="0"/>
              </a:rPr>
              <a:t>BATTINA</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Receiving various awards throughout her undergrad career,</a:t>
            </a:r>
            <a:r>
              <a:rPr lang="en-US" sz="1200" dirty="0">
                <a:solidFill>
                  <a:schemeClr val="bg1"/>
                </a:solidFill>
                <a:cs typeface="Arial" panose="020B0604020202020204" pitchFamily="34" charset="0"/>
              </a:rPr>
              <a:t> </a:t>
            </a:r>
            <a:r>
              <a:rPr lang="en-US" sz="2000" dirty="0">
                <a:solidFill>
                  <a:schemeClr val="bg1"/>
                </a:solidFill>
                <a:cs typeface="Arial" panose="020B0604020202020204" pitchFamily="34" charset="0"/>
              </a:rPr>
              <a:t>being an IUPUI Top 100 Student in 2021 and 2022, presenting her research at five different conferences and being listed as a co-author on three different publications, and serving as the Director of Participant Relations for Jagathon 2022.</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 Neuroscience</a:t>
            </a:r>
          </a:p>
          <a:p>
            <a:r>
              <a:rPr lang="en-US" sz="2400" dirty="0">
                <a:solidFill>
                  <a:schemeClr val="bg1"/>
                </a:solidFill>
                <a:cs typeface="Arial" panose="020B0604020202020204" pitchFamily="34" charset="0"/>
              </a:rPr>
              <a:t>Minor(s): Chemistry, Health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CARMEL,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195" b="10733"/>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59120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TAYLOR</a:t>
            </a:r>
          </a:p>
          <a:p>
            <a:r>
              <a:rPr lang="en-US" sz="4800" dirty="0">
                <a:solidFill>
                  <a:schemeClr val="bg1"/>
                </a:solidFill>
                <a:cs typeface="Arial" panose="020B0604020202020204" pitchFamily="34" charset="0"/>
              </a:rPr>
              <a:t>WRIGHT</a:t>
            </a:r>
          </a:p>
        </p:txBody>
      </p:sp>
      <p:sp>
        <p:nvSpPr>
          <p:cNvPr id="6" name="TextBox 5"/>
          <p:cNvSpPr txBox="1"/>
          <p:nvPr/>
        </p:nvSpPr>
        <p:spPr>
          <a:xfrm>
            <a:off x="4693920" y="2668095"/>
            <a:ext cx="6659880" cy="1754326"/>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100" dirty="0">
                <a:solidFill>
                  <a:schemeClr val="bg1"/>
                </a:solidFill>
                <a:cs typeface="Arial" panose="020B0604020202020204" pitchFamily="34" charset="0"/>
              </a:rPr>
              <a:t>Chosen as one of IUPUI’s Top 100 Outstanding Students two years in a row, participated in the Honors Peer Mentoring program, and selected for IUPUI’s Doctor of Physical Therapy program class of 2025 with an annual scholarship.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69660"/>
          </a:xfrm>
          <a:prstGeom prst="rect">
            <a:avLst/>
          </a:prstGeom>
          <a:noFill/>
        </p:spPr>
        <p:txBody>
          <a:bodyPr wrap="square" rtlCol="0">
            <a:spAutoFit/>
          </a:bodyPr>
          <a:lstStyle/>
          <a:p>
            <a:r>
              <a:rPr lang="en-US" sz="2300" dirty="0">
                <a:solidFill>
                  <a:schemeClr val="bg1"/>
                </a:solidFill>
                <a:cs typeface="Arial" panose="020B0604020202020204" pitchFamily="34" charset="0"/>
              </a:rPr>
              <a:t>School of Health &amp; Human Sciences</a:t>
            </a:r>
          </a:p>
          <a:p>
            <a:r>
              <a:rPr lang="en-US" sz="2700" b="1" dirty="0">
                <a:solidFill>
                  <a:schemeClr val="bg1"/>
                </a:solidFill>
                <a:cs typeface="Arial" panose="020B0604020202020204" pitchFamily="34" charset="0"/>
              </a:rPr>
              <a:t>Exercise Science Pre-Physical Therapy</a:t>
            </a:r>
          </a:p>
          <a:p>
            <a:r>
              <a:rPr lang="en-US" sz="2300" dirty="0">
                <a:solidFill>
                  <a:schemeClr val="bg1"/>
                </a:solidFill>
                <a:cs typeface="Arial" panose="020B0604020202020204" pitchFamily="34" charset="0"/>
              </a:rPr>
              <a:t>Minor(s): Personal Training Certificate, Health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SOUTH BEND,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78" r="19978"/>
          <a:stretch/>
        </p:blipFill>
        <p:spPr>
          <a:xfrm rot="5400000">
            <a:off x="731519"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37185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EMMA</a:t>
            </a:r>
          </a:p>
          <a:p>
            <a:r>
              <a:rPr lang="en-US" sz="4800" dirty="0">
                <a:solidFill>
                  <a:schemeClr val="bg1"/>
                </a:solidFill>
                <a:cs typeface="Arial" panose="020B0604020202020204" pitchFamily="34" charset="0"/>
              </a:rPr>
              <a:t>YEARY</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Becoming an orientation and mentor leader for OTEAM for two years, getting accepted into the Life-Health Sciences Internship Program, and receiving several recognitions each semester including being on the Dean's List and the Scholar's List, and also receiving several scholarships.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Music</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PENDLETON,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500" b="228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360182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BRI</a:t>
            </a:r>
          </a:p>
          <a:p>
            <a:r>
              <a:rPr lang="en-US" sz="4800" dirty="0">
                <a:solidFill>
                  <a:schemeClr val="bg1"/>
                </a:solidFill>
                <a:cs typeface="Arial" panose="020B0604020202020204" pitchFamily="34" charset="0"/>
              </a:rPr>
              <a:t>YOUN</a:t>
            </a:r>
          </a:p>
        </p:txBody>
      </p:sp>
      <p:sp>
        <p:nvSpPr>
          <p:cNvPr id="6" name="TextBox 5"/>
          <p:cNvSpPr txBox="1"/>
          <p:nvPr/>
        </p:nvSpPr>
        <p:spPr>
          <a:xfrm>
            <a:off x="4693920" y="2668095"/>
            <a:ext cx="6659880" cy="218521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Started a new University Student Organization that focused on challenging what it means to be inclusive while providing programming, services, and resources to O'Neill students; was the first IUPUI O'Neill Development GA, where </a:t>
            </a:r>
            <a:r>
              <a:rPr lang="en-US" sz="1600" dirty="0" err="1">
                <a:solidFill>
                  <a:schemeClr val="bg1"/>
                </a:solidFill>
                <a:cs typeface="Arial" panose="020B0604020202020204" pitchFamily="34" charset="0"/>
              </a:rPr>
              <a:t>Bri</a:t>
            </a:r>
            <a:r>
              <a:rPr lang="en-US" sz="1600" dirty="0">
                <a:solidFill>
                  <a:schemeClr val="bg1"/>
                </a:solidFill>
                <a:cs typeface="Arial" panose="020B0604020202020204" pitchFamily="34" charset="0"/>
              </a:rPr>
              <a:t> worked across multiple departments on development plans for need-based student scholarships and fundraising campaigns that support</a:t>
            </a:r>
          </a:p>
          <a:p>
            <a:r>
              <a:rPr lang="en-US" sz="1600" dirty="0">
                <a:solidFill>
                  <a:schemeClr val="bg1"/>
                </a:solidFill>
                <a:cs typeface="Arial" panose="020B0604020202020204" pitchFamily="34" charset="0"/>
              </a:rPr>
              <a:t>high-impact giving strategies; and, received High Distinction, Top 100, Top 10, and the William M. Plater Civic Engagement Medallion.</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Public &amp; Environmental Affairs</a:t>
            </a:r>
          </a:p>
          <a:p>
            <a:r>
              <a:rPr lang="en-US" sz="3600" b="1" dirty="0">
                <a:solidFill>
                  <a:schemeClr val="bg1"/>
                </a:solidFill>
                <a:cs typeface="Arial" panose="020B0604020202020204" pitchFamily="34" charset="0"/>
              </a:rPr>
              <a:t>Public Management</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DANVILLE, PA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4" b="3584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2690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481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5608086" y="522076"/>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2319"/>
            <a:ext cx="11917680" cy="830997"/>
          </a:xfrm>
          <a:prstGeom prst="rect">
            <a:avLst/>
          </a:prstGeom>
          <a:noFill/>
        </p:spPr>
        <p:txBody>
          <a:bodyPr wrap="square" rtlCol="0">
            <a:spAutoFit/>
          </a:bodyPr>
          <a:lstStyle/>
          <a:p>
            <a:pPr algn="ctr"/>
            <a:r>
              <a:rPr lang="en-US" sz="4800" b="1" dirty="0">
                <a:solidFill>
                  <a:schemeClr val="bg1"/>
                </a:solidFill>
                <a:cs typeface="Arial" panose="020B0604020202020204" pitchFamily="34" charset="0"/>
              </a:rPr>
              <a:t>Gillian Elise Webb: In Memoriam</a:t>
            </a:r>
            <a:endParaRPr lang="en-US" sz="48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Terre Haute, Indiana</a:t>
            </a:r>
            <a:endParaRPr lang="en-US" sz="2400" dirty="0">
              <a:solidFill>
                <a:schemeClr val="bg1"/>
              </a:solidFill>
              <a:cs typeface="Arial" panose="020B0604020202020204" pitchFamily="34" charset="0"/>
            </a:endParaRPr>
          </a:p>
        </p:txBody>
      </p:sp>
      <p:sp>
        <p:nvSpPr>
          <p:cNvPr id="18" name="Rectangle 17">
            <a:extLst>
              <a:ext uri="{FF2B5EF4-FFF2-40B4-BE49-F238E27FC236}">
                <a16:creationId xmlns:a16="http://schemas.microsoft.com/office/drawing/2014/main" id="{BA31191D-3910-6B19-A7A9-EEDD608D5B09}"/>
              </a:ext>
            </a:extLst>
          </p:cNvPr>
          <p:cNvSpPr/>
          <p:nvPr/>
        </p:nvSpPr>
        <p:spPr>
          <a:xfrm>
            <a:off x="4744212" y="2476181"/>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05CD5B-160E-EDAD-34D6-8E73331A1AD2}"/>
              </a:ext>
            </a:extLst>
          </p:cNvPr>
          <p:cNvSpPr txBox="1"/>
          <p:nvPr/>
        </p:nvSpPr>
        <p:spPr>
          <a:xfrm>
            <a:off x="5106388" y="913462"/>
            <a:ext cx="6745517" cy="5909310"/>
          </a:xfrm>
          <a:prstGeom prst="rect">
            <a:avLst/>
          </a:prstGeom>
          <a:noFill/>
        </p:spPr>
        <p:txBody>
          <a:bodyPr wrap="square" rtlCol="0">
            <a:spAutoFit/>
          </a:bodyPr>
          <a:lstStyle/>
          <a:p>
            <a:r>
              <a:rPr lang="en-US" sz="3200" b="1" dirty="0">
                <a:solidFill>
                  <a:schemeClr val="bg1"/>
                </a:solidFill>
                <a:cs typeface="Arial" panose="020B0604020202020204" pitchFamily="34" charset="0"/>
              </a:rPr>
              <a:t>Herron School of Art &amp; Design</a:t>
            </a:r>
          </a:p>
          <a:p>
            <a:pPr marL="457200" indent="-457200">
              <a:buFont typeface="Arial" panose="020B0604020202020204" pitchFamily="34" charset="0"/>
              <a:buChar char="•"/>
            </a:pPr>
            <a:r>
              <a:rPr lang="en-US" sz="2800" dirty="0">
                <a:solidFill>
                  <a:schemeClr val="bg1"/>
                </a:solidFill>
                <a:cs typeface="Arial" panose="020B0604020202020204" pitchFamily="34" charset="0"/>
              </a:rPr>
              <a:t>IUPUI Honors College Chancellor’s Scholarship</a:t>
            </a:r>
            <a:br>
              <a:rPr lang="en-US" sz="2800" dirty="0">
                <a:solidFill>
                  <a:schemeClr val="bg1"/>
                </a:solidFill>
                <a:cs typeface="Arial" panose="020B0604020202020204" pitchFamily="34" charset="0"/>
              </a:rPr>
            </a:br>
            <a:r>
              <a:rPr lang="en-US" dirty="0">
                <a:solidFill>
                  <a:srgbClr val="990000"/>
                </a:solidFill>
                <a:cs typeface="Arial" panose="020B0604020202020204" pitchFamily="34" charset="0"/>
              </a:rPr>
              <a:t>.</a:t>
            </a:r>
          </a:p>
          <a:p>
            <a:pPr marL="457200" indent="-457200">
              <a:buFont typeface="Arial" panose="020B0604020202020204" pitchFamily="34" charset="0"/>
              <a:buChar char="•"/>
            </a:pPr>
            <a:r>
              <a:rPr lang="en-US" sz="2800" dirty="0">
                <a:solidFill>
                  <a:schemeClr val="bg1"/>
                </a:solidFill>
                <a:cs typeface="Arial" panose="020B0604020202020204" pitchFamily="34" charset="0"/>
              </a:rPr>
              <a:t>Pursuing a BFA in Integrative Studio Practice (ISP)</a:t>
            </a:r>
            <a:br>
              <a:rPr lang="en-US" sz="2800" dirty="0">
                <a:solidFill>
                  <a:schemeClr val="bg1"/>
                </a:solidFill>
                <a:cs typeface="Arial" panose="020B0604020202020204" pitchFamily="34" charset="0"/>
              </a:rPr>
            </a:br>
            <a:r>
              <a:rPr lang="en-US" dirty="0">
                <a:solidFill>
                  <a:srgbClr val="990000"/>
                </a:solidFill>
                <a:cs typeface="Arial" panose="020B0604020202020204" pitchFamily="34" charset="0"/>
              </a:rPr>
              <a:t>.</a:t>
            </a:r>
          </a:p>
          <a:p>
            <a:pPr marL="457200" indent="-457200">
              <a:buFont typeface="Arial" panose="020B0604020202020204" pitchFamily="34" charset="0"/>
              <a:buChar char="•"/>
            </a:pPr>
            <a:r>
              <a:rPr lang="en-US" sz="2800" dirty="0">
                <a:solidFill>
                  <a:schemeClr val="bg1"/>
                </a:solidFill>
                <a:cs typeface="Arial" panose="020B0604020202020204" pitchFamily="34" charset="0"/>
              </a:rPr>
              <a:t>Pursuing a Biology minor</a:t>
            </a:r>
            <a:br>
              <a:rPr lang="en-US" sz="2800" dirty="0">
                <a:solidFill>
                  <a:schemeClr val="bg1"/>
                </a:solidFill>
                <a:cs typeface="Arial" panose="020B0604020202020204" pitchFamily="34" charset="0"/>
              </a:rPr>
            </a:br>
            <a:r>
              <a:rPr lang="en-US" dirty="0">
                <a:solidFill>
                  <a:srgbClr val="990000"/>
                </a:solidFill>
                <a:cs typeface="Arial" panose="020B0604020202020204" pitchFamily="34" charset="0"/>
              </a:rPr>
              <a:t>.</a:t>
            </a:r>
          </a:p>
          <a:p>
            <a:pPr marL="457200" indent="-457200">
              <a:buFont typeface="Arial" panose="020B0604020202020204" pitchFamily="34" charset="0"/>
              <a:buChar char="•"/>
            </a:pPr>
            <a:r>
              <a:rPr lang="en-US" sz="2800" dirty="0">
                <a:solidFill>
                  <a:schemeClr val="bg1"/>
                </a:solidFill>
                <a:cs typeface="Arial" panose="020B0604020202020204" pitchFamily="34" charset="0"/>
              </a:rPr>
              <a:t>Herron School of Art &amp; Design Chancellor’s Scholar</a:t>
            </a:r>
            <a:endParaRPr lang="en-US" sz="3200" dirty="0">
              <a:solidFill>
                <a:schemeClr val="bg1"/>
              </a:solidFill>
              <a:cs typeface="Arial" panose="020B0604020202020204" pitchFamily="34" charset="0"/>
            </a:endParaRPr>
          </a:p>
          <a:p>
            <a:endParaRPr lang="en-US" sz="3200" dirty="0">
              <a:solidFill>
                <a:schemeClr val="bg1"/>
              </a:solidFill>
              <a:cs typeface="Arial" panose="020B0604020202020204" pitchFamily="34" charset="0"/>
            </a:endParaRPr>
          </a:p>
          <a:p>
            <a:endParaRPr lang="en-US" sz="3600" dirty="0">
              <a:solidFill>
                <a:schemeClr val="bg1"/>
              </a:solidFill>
              <a:cs typeface="Arial" panose="020B0604020202020204" pitchFamily="34" charset="0"/>
            </a:endParaRPr>
          </a:p>
          <a:p>
            <a:endParaRPr lang="en-US" sz="800" dirty="0">
              <a:solidFill>
                <a:schemeClr val="bg1"/>
              </a:solidFill>
              <a:cs typeface="Arial" panose="020B0604020202020204" pitchFamily="34" charset="0"/>
            </a:endParaRPr>
          </a:p>
          <a:p>
            <a:r>
              <a:rPr lang="en-US" sz="2000" dirty="0">
                <a:solidFill>
                  <a:schemeClr val="bg1"/>
                </a:solidFill>
                <a:cs typeface="Arial" panose="020B0604020202020204" pitchFamily="34" charset="0"/>
              </a:rPr>
              <a:t>March 11, 2000 – April 11, 2022</a:t>
            </a:r>
          </a:p>
        </p:txBody>
      </p:sp>
      <p:pic>
        <p:nvPicPr>
          <p:cNvPr id="22" name="Picture 21" descr="A person with glasses smiling&#10;&#10;Description automatically generated with low confidence">
            <a:extLst>
              <a:ext uri="{FF2B5EF4-FFF2-40B4-BE49-F238E27FC236}">
                <a16:creationId xmlns:a16="http://schemas.microsoft.com/office/drawing/2014/main" id="{B2DF7827-2225-E1DF-797C-630F1FC01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57" y="913462"/>
            <a:ext cx="4374868" cy="5176428"/>
          </a:xfrm>
          <a:prstGeom prst="rect">
            <a:avLst/>
          </a:prstGeom>
        </p:spPr>
      </p:pic>
    </p:spTree>
    <p:extLst>
      <p:ext uri="{BB962C8B-B14F-4D97-AF65-F5344CB8AC3E}">
        <p14:creationId xmlns:p14="http://schemas.microsoft.com/office/powerpoint/2010/main" val="164051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TANNER</a:t>
            </a:r>
          </a:p>
          <a:p>
            <a:r>
              <a:rPr lang="en-US" sz="4800" dirty="0">
                <a:solidFill>
                  <a:schemeClr val="bg1"/>
                </a:solidFill>
                <a:cs typeface="Arial" panose="020B0604020202020204" pitchFamily="34" charset="0"/>
              </a:rPr>
              <a:t>BLANKENSHIP</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Working for ALDPES as a board member, being a member and holding a position in the Honors Adventure Club, and the capstone presentation of his prototype medical device.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Biomedical Engineering</a:t>
            </a:r>
          </a:p>
          <a:p>
            <a:r>
              <a:rPr lang="en-US" sz="28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19567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RENAE</a:t>
            </a:r>
          </a:p>
          <a:p>
            <a:r>
              <a:rPr lang="en-US" sz="4800" dirty="0">
                <a:solidFill>
                  <a:schemeClr val="bg1"/>
                </a:solidFill>
                <a:cs typeface="Arial" panose="020B0604020202020204" pitchFamily="34" charset="0"/>
              </a:rPr>
              <a:t>BLEVINS</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Competing on the IUPUI Women's Soccer team, participating as a research assistant at IU Medicine through UROP, being a TA for Intro to Psychology and helping students succeed in the course.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3200" dirty="0">
                <a:solidFill>
                  <a:schemeClr val="bg1"/>
                </a:solidFill>
                <a:cs typeface="Arial" panose="020B0604020202020204" pitchFamily="34" charset="0"/>
              </a:rPr>
              <a:t>Minor(s): Biology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PLAINFIELD, IL</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69566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NATHAN</a:t>
            </a:r>
          </a:p>
          <a:p>
            <a:r>
              <a:rPr lang="en-US" sz="4800" dirty="0">
                <a:solidFill>
                  <a:schemeClr val="bg1"/>
                </a:solidFill>
                <a:cs typeface="Arial" panose="020B0604020202020204" pitchFamily="34" charset="0"/>
              </a:rPr>
              <a:t>BOLIN</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Leading fellow students through the Chemistry PLTL program, building relationships with fellow interns in the Office of Sustainability, and gaining valuable research experience through the MURI program during his freshman year.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Environmental Science</a:t>
            </a:r>
          </a:p>
          <a:p>
            <a:r>
              <a:rPr lang="en-US" sz="32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BLOOMINGTON,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754" r="1849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6548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FERNANDO</a:t>
            </a:r>
          </a:p>
          <a:p>
            <a:r>
              <a:rPr lang="en-US" sz="4800" dirty="0">
                <a:solidFill>
                  <a:schemeClr val="bg1"/>
                </a:solidFill>
                <a:cs typeface="Arial" panose="020B0604020202020204" pitchFamily="34" charset="0"/>
              </a:rPr>
              <a:t>BORGES</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 student-athlete at IUPUI, completing the Honors I-Core, and participating in IUPUI’s Regatta with his friends.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938992"/>
          </a:xfrm>
          <a:prstGeom prst="rect">
            <a:avLst/>
          </a:prstGeom>
          <a:noFill/>
        </p:spPr>
        <p:txBody>
          <a:bodyPr wrap="square" rtlCol="0">
            <a:spAutoFit/>
          </a:bodyPr>
          <a:lstStyle/>
          <a:p>
            <a:r>
              <a:rPr lang="en-US" sz="2700" dirty="0">
                <a:solidFill>
                  <a:schemeClr val="bg1"/>
                </a:solidFill>
                <a:cs typeface="Arial" panose="020B0604020202020204" pitchFamily="34" charset="0"/>
              </a:rPr>
              <a:t>Kelley School of Business</a:t>
            </a:r>
          </a:p>
          <a:p>
            <a:r>
              <a:rPr lang="en-US" sz="3100" b="1" dirty="0">
                <a:solidFill>
                  <a:schemeClr val="bg1"/>
                </a:solidFill>
                <a:cs typeface="Arial" panose="020B0604020202020204" pitchFamily="34" charset="0"/>
              </a:rPr>
              <a:t>Finance, Accounting, International Studies</a:t>
            </a:r>
          </a:p>
          <a:p>
            <a:r>
              <a:rPr lang="en-US" sz="2700" dirty="0">
                <a:solidFill>
                  <a:schemeClr val="bg1"/>
                </a:solidFill>
                <a:cs typeface="Arial" panose="020B0604020202020204" pitchFamily="34" charset="0"/>
              </a:rPr>
              <a:t>Minor(s): Economics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KANSAS CITY, MO</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66" t="24166" r="6191" b="16833"/>
          <a:stretch/>
        </p:blipFill>
        <p:spPr>
          <a:xfrm>
            <a:off x="731520" y="2333621"/>
            <a:ext cx="3478739" cy="34848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7627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KATELYN</a:t>
            </a:r>
          </a:p>
          <a:p>
            <a:r>
              <a:rPr lang="en-US" sz="4800" dirty="0">
                <a:solidFill>
                  <a:schemeClr val="bg1"/>
                </a:solidFill>
                <a:cs typeface="Arial" panose="020B0604020202020204" pitchFamily="34" charset="0"/>
              </a:rPr>
              <a:t>BROWN</a:t>
            </a:r>
          </a:p>
        </p:txBody>
      </p:sp>
      <p:sp>
        <p:nvSpPr>
          <p:cNvPr id="6" name="TextBox 5"/>
          <p:cNvSpPr txBox="1"/>
          <p:nvPr/>
        </p:nvSpPr>
        <p:spPr>
          <a:xfrm>
            <a:off x="4693920" y="2668095"/>
            <a:ext cx="6659880" cy="184665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The time Katelyn spent with the Motor Activity Clinic at IUPUI helped to solidify the thought of her becoming an Occupational Therapist. From her time at IUPUI, she has learned many valuable lessons, met people she can now consider friends, and had amazing professors that she could always confide in and go to for help.</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092607"/>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Exercise 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MOORES HILL,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50" r="1665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2660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TAYLOR</a:t>
            </a:r>
          </a:p>
          <a:p>
            <a:r>
              <a:rPr lang="en-US" sz="4800" dirty="0">
                <a:solidFill>
                  <a:schemeClr val="bg1"/>
                </a:solidFill>
                <a:cs typeface="Arial" panose="020B0604020202020204" pitchFamily="34" charset="0"/>
              </a:rPr>
              <a:t>BROWN</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For her capstone, Taylor helped develop a fast and cheap assay to identify COVID-19 variants as the pandemic was ongoing. She was also an LHSI intern, an Organic Chemistry II Lab TA, and a PLTL C106 recitation leader. At IUPUI, Taylor made lifelong friends and discovered her passion for teaching.</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Epidemiology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RICHMOND, IN</a:t>
            </a:r>
            <a:endParaRPr lang="en-US" sz="2400" dirty="0">
              <a:solidFill>
                <a:schemeClr val="bg1"/>
              </a:solidFill>
              <a:cs typeface="Arial" panose="020B0604020202020204" pitchFamily="34" charset="0"/>
            </a:endParaRPr>
          </a:p>
        </p:txBody>
      </p:sp>
      <p:sp>
        <p:nvSpPr>
          <p:cNvPr id="13" name="Rectangle 12"/>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332413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JOSEPH</a:t>
            </a:r>
          </a:p>
          <a:p>
            <a:r>
              <a:rPr lang="en-US" sz="4800" dirty="0">
                <a:solidFill>
                  <a:schemeClr val="bg1"/>
                </a:solidFill>
                <a:cs typeface="Arial" panose="020B0604020202020204" pitchFamily="34" charset="0"/>
              </a:rPr>
              <a:t>BUSTAMANTE</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accepted into the LHSI program for an internship, receiving the Dean's List numerous times, and receiving the PLTL award.</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23494"/>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Biomedical Engineering</a:t>
            </a:r>
          </a:p>
          <a:p>
            <a:r>
              <a:rPr lang="en-US" sz="28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DEARBORN, MI</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33498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JESSICA</a:t>
            </a:r>
          </a:p>
          <a:p>
            <a:r>
              <a:rPr lang="en-US" sz="4800" dirty="0">
                <a:solidFill>
                  <a:schemeClr val="bg1"/>
                </a:solidFill>
                <a:cs typeface="Arial" panose="020B0604020202020204" pitchFamily="34" charset="0"/>
              </a:rPr>
              <a:t>CANTIN</a:t>
            </a:r>
          </a:p>
        </p:txBody>
      </p:sp>
      <p:sp>
        <p:nvSpPr>
          <p:cNvPr id="6" name="TextBox 5"/>
          <p:cNvSpPr txBox="1"/>
          <p:nvPr/>
        </p:nvSpPr>
        <p:spPr>
          <a:xfrm>
            <a:off x="4693920" y="2668095"/>
            <a:ext cx="6659880" cy="2154436"/>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Being a student employee at the </a:t>
            </a:r>
            <a:r>
              <a:rPr lang="en-US" dirty="0" err="1">
                <a:solidFill>
                  <a:schemeClr val="bg1"/>
                </a:solidFill>
                <a:cs typeface="Arial" panose="020B0604020202020204" pitchFamily="34" charset="0"/>
              </a:rPr>
              <a:t>Bepko</a:t>
            </a:r>
            <a:r>
              <a:rPr lang="en-US" dirty="0">
                <a:solidFill>
                  <a:schemeClr val="bg1"/>
                </a:solidFill>
                <a:cs typeface="Arial" panose="020B0604020202020204" pitchFamily="34" charset="0"/>
              </a:rPr>
              <a:t> Learning Center, O'Neill School of Public and Environmental Affairs, and the Office of Student Employment; being in Phi Mu Fraternity and serving in many leadership roles </a:t>
            </a:r>
            <a:r>
              <a:rPr lang="en-US" sz="1100" dirty="0">
                <a:solidFill>
                  <a:schemeClr val="bg1"/>
                </a:solidFill>
                <a:cs typeface="Arial" panose="020B0604020202020204" pitchFamily="34" charset="0"/>
              </a:rPr>
              <a:t>(Academic Excellence Executive Officer, Service Chairwoman, and Honor Committee Member)</a:t>
            </a:r>
            <a:r>
              <a:rPr lang="en-US" sz="2000" dirty="0">
                <a:solidFill>
                  <a:schemeClr val="bg1"/>
                </a:solidFill>
                <a:cs typeface="Arial" panose="020B0604020202020204" pitchFamily="34" charset="0"/>
              </a:rPr>
              <a:t>; </a:t>
            </a:r>
            <a:r>
              <a:rPr lang="en-US" dirty="0">
                <a:solidFill>
                  <a:schemeClr val="bg1"/>
                </a:solidFill>
                <a:cs typeface="Arial" panose="020B0604020202020204" pitchFamily="34" charset="0"/>
              </a:rPr>
              <a:t>and, graduating with distinction from the O'Neill School of Public and Environmental Affairs and from the IUPUI Honors College.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31161"/>
          </a:xfrm>
          <a:prstGeom prst="rect">
            <a:avLst/>
          </a:prstGeom>
          <a:noFill/>
        </p:spPr>
        <p:txBody>
          <a:bodyPr wrap="square" rtlCol="0">
            <a:spAutoFit/>
          </a:bodyPr>
          <a:lstStyle/>
          <a:p>
            <a:r>
              <a:rPr lang="en-US" sz="2500" dirty="0">
                <a:solidFill>
                  <a:schemeClr val="bg1"/>
                </a:solidFill>
                <a:cs typeface="Arial" panose="020B0604020202020204" pitchFamily="34" charset="0"/>
              </a:rPr>
              <a:t>School of Public &amp; Environmental Affairs</a:t>
            </a:r>
          </a:p>
          <a:p>
            <a:r>
              <a:rPr lang="en-US" sz="3600" b="1" dirty="0">
                <a:solidFill>
                  <a:schemeClr val="bg1"/>
                </a:solidFill>
                <a:cs typeface="Arial" panose="020B0604020202020204" pitchFamily="34" charset="0"/>
              </a:rPr>
              <a:t>Criminal Justice</a:t>
            </a:r>
          </a:p>
          <a:p>
            <a:r>
              <a:rPr lang="en-US" sz="2500" dirty="0">
                <a:solidFill>
                  <a:schemeClr val="bg1"/>
                </a:solidFill>
                <a:cs typeface="Arial" panose="020B0604020202020204" pitchFamily="34" charset="0"/>
              </a:rPr>
              <a:t>Minor(s): Policy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286" b="21074"/>
          <a:stretch/>
        </p:blipFill>
        <p:spPr>
          <a:xfrm>
            <a:off x="731519" y="233362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93738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CHRIS</a:t>
            </a:r>
          </a:p>
          <a:p>
            <a:r>
              <a:rPr lang="en-US" sz="4800" dirty="0">
                <a:solidFill>
                  <a:schemeClr val="bg1"/>
                </a:solidFill>
                <a:cs typeface="Arial" panose="020B0604020202020204" pitchFamily="34" charset="0"/>
              </a:rPr>
              <a:t>CARDOZA</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Being the 2022 student commencement speaker, being a member and a president of Students for the Exploration and Development of Space at IUPUI, and getting a chance to visit Cornell University for Model United Nations.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85049"/>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Physics</a:t>
            </a:r>
          </a:p>
          <a:p>
            <a:r>
              <a:rPr lang="en-US" sz="2900" dirty="0">
                <a:solidFill>
                  <a:schemeClr val="bg1"/>
                </a:solidFill>
                <a:cs typeface="Arial" panose="020B0604020202020204" pitchFamily="34" charset="0"/>
              </a:rPr>
              <a:t>Minor(s): Computer Science, Math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MANGALORE, INDIA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816" b="22484"/>
          <a:stretch/>
        </p:blipFill>
        <p:spPr>
          <a:xfrm>
            <a:off x="731520" y="233362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6256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PAWAS</a:t>
            </a:r>
          </a:p>
          <a:p>
            <a:r>
              <a:rPr lang="en-US" sz="4800" dirty="0">
                <a:solidFill>
                  <a:schemeClr val="bg1"/>
                </a:solidFill>
                <a:cs typeface="Arial" panose="020B0604020202020204" pitchFamily="34" charset="0"/>
              </a:rPr>
              <a:t>AGGARWAL</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Received the Top 100 student award for 2022, and was an International Peer Mentor at the Office of International Affairs – which was the “most fun” program he got to be a part of.</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31408" y="407896"/>
            <a:ext cx="5541264"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Computer Science</a:t>
            </a:r>
          </a:p>
          <a:p>
            <a:r>
              <a:rPr lang="en-US" sz="32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NEW DELHI, INDIA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2599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LAUREN</a:t>
            </a:r>
          </a:p>
          <a:p>
            <a:r>
              <a:rPr lang="en-US" sz="4800" dirty="0">
                <a:solidFill>
                  <a:schemeClr val="bg1"/>
                </a:solidFill>
                <a:cs typeface="Arial" panose="020B0604020202020204" pitchFamily="34" charset="0"/>
              </a:rPr>
              <a:t>CARPENTER</a:t>
            </a:r>
          </a:p>
        </p:txBody>
      </p:sp>
      <p:sp>
        <p:nvSpPr>
          <p:cNvPr id="6" name="TextBox 5"/>
          <p:cNvSpPr txBox="1"/>
          <p:nvPr/>
        </p:nvSpPr>
        <p:spPr>
          <a:xfrm>
            <a:off x="4693920" y="2668095"/>
            <a:ext cx="6659880" cy="212365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Had the opportunity to make lasting change in the School of Liberal Arts for students and student organizations as a Student Council exec member; worked with the other Chinese Culture Club executive members to organize huge celebrations for students; and, was able to explore her major more by working closely with her professors because of her work through the Honors College.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15827"/>
          </a:xfrm>
          <a:prstGeom prst="rect">
            <a:avLst/>
          </a:prstGeom>
          <a:noFill/>
        </p:spPr>
        <p:txBody>
          <a:bodyPr wrap="square" rtlCol="0">
            <a:spAutoFit/>
          </a:bodyPr>
          <a:lstStyle/>
          <a:p>
            <a:r>
              <a:rPr lang="en-US" sz="3100" dirty="0">
                <a:solidFill>
                  <a:schemeClr val="bg1"/>
                </a:solidFill>
                <a:cs typeface="Arial" panose="020B0604020202020204" pitchFamily="34" charset="0"/>
              </a:rPr>
              <a:t>School of Liberal Arts</a:t>
            </a:r>
          </a:p>
          <a:p>
            <a:r>
              <a:rPr lang="en-US" sz="3500" b="1" dirty="0">
                <a:solidFill>
                  <a:schemeClr val="bg1"/>
                </a:solidFill>
                <a:cs typeface="Arial" panose="020B0604020202020204" pitchFamily="34" charset="0"/>
              </a:rPr>
              <a:t>Chinese Language &amp; Culture</a:t>
            </a:r>
          </a:p>
          <a:p>
            <a:r>
              <a:rPr lang="en-US" sz="3100" dirty="0">
                <a:solidFill>
                  <a:schemeClr val="bg1"/>
                </a:solidFill>
                <a:cs typeface="Arial" panose="020B0604020202020204" pitchFamily="34" charset="0"/>
              </a:rPr>
              <a:t>Minor(s): Linguistics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000" b="200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8720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AUDREY</a:t>
            </a:r>
          </a:p>
          <a:p>
            <a:r>
              <a:rPr lang="en-US" sz="4800" dirty="0">
                <a:solidFill>
                  <a:schemeClr val="bg1"/>
                </a:solidFill>
                <a:cs typeface="Arial" panose="020B0604020202020204" pitchFamily="34" charset="0"/>
              </a:rPr>
              <a:t>CHESHIRE</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Chosen to be a Navy Engineering, Innovation, and Leadership (NEIL) Scholar; and, was awarded the DoD SMART Scholarship.</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Electrical Engineering</a:t>
            </a:r>
          </a:p>
          <a:p>
            <a:r>
              <a:rPr lang="en-US" sz="2800" dirty="0">
                <a:solidFill>
                  <a:schemeClr val="bg1"/>
                </a:solidFill>
                <a:cs typeface="Arial" panose="020B0604020202020204" pitchFamily="34" charset="0"/>
              </a:rPr>
              <a:t>Minor(s): Technical Communication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BLOOMINGTON,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000" r="143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39539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MASON</a:t>
            </a:r>
          </a:p>
          <a:p>
            <a:r>
              <a:rPr lang="en-US" sz="4800" dirty="0">
                <a:solidFill>
                  <a:schemeClr val="bg1"/>
                </a:solidFill>
                <a:cs typeface="Arial" panose="020B0604020202020204" pitchFamily="34" charset="0"/>
              </a:rPr>
              <a:t>CHRISTIE</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Mason met his wife at IUPUI during orientation, and later proposed to her on campus. He also received the Jesse and Beulah Cox Scholarship, and was part of the Life and Health Science Internship where he created a page for clinicians that gave them information on various faiths.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STILESVILLE,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34" r="341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26551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VARDHAN</a:t>
            </a:r>
          </a:p>
          <a:p>
            <a:r>
              <a:rPr lang="en-US" sz="4800" dirty="0">
                <a:solidFill>
                  <a:schemeClr val="bg1"/>
                </a:solidFill>
                <a:cs typeface="Arial" panose="020B0604020202020204" pitchFamily="34" charset="0"/>
              </a:rPr>
              <a:t>CHULANI</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Being a two-time recipient of IUPUI’s Top 100 Award, studying abroad at the London School of Economics, and publishing a paper for Undergraduate Economics Reviews – a finance and economics journal.</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2400" dirty="0">
                <a:solidFill>
                  <a:schemeClr val="bg1"/>
                </a:solidFill>
                <a:cs typeface="Arial" panose="020B0604020202020204" pitchFamily="34" charset="0"/>
              </a:rPr>
              <a:t>Kelley School of Business</a:t>
            </a:r>
          </a:p>
          <a:p>
            <a:r>
              <a:rPr lang="en-US" sz="2800" b="1" dirty="0">
                <a:solidFill>
                  <a:schemeClr val="bg1"/>
                </a:solidFill>
                <a:cs typeface="Arial" panose="020B0604020202020204" pitchFamily="34" charset="0"/>
              </a:rPr>
              <a:t>Finance, International Studies, Quantitative Economics</a:t>
            </a:r>
          </a:p>
          <a:p>
            <a:r>
              <a:rPr lang="en-US" sz="2400" dirty="0">
                <a:solidFill>
                  <a:schemeClr val="bg1"/>
                </a:solidFill>
                <a:cs typeface="Arial" panose="020B0604020202020204" pitchFamily="34" charset="0"/>
              </a:rPr>
              <a:t>Minor(s): Fundamentals of Data Analytics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500" b="12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6336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ANA</a:t>
            </a:r>
          </a:p>
          <a:p>
            <a:r>
              <a:rPr lang="en-US" sz="4800" dirty="0">
                <a:solidFill>
                  <a:schemeClr val="bg1"/>
                </a:solidFill>
                <a:cs typeface="Arial" panose="020B0604020202020204" pitchFamily="34" charset="0"/>
              </a:rPr>
              <a:t>DANNER</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Mentored fellow IUPUI students as an Academic Mentor for K101 Biology, Honors College Peer Mentor, and First-Year Seminar Mentor; studied abroad in Iceland; and, was named one of IUPUI's Top 10 students in 2021 and 2022.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Science</a:t>
            </a:r>
          </a:p>
          <a:p>
            <a:r>
              <a:rPr lang="en-US" sz="2800" b="1" dirty="0">
                <a:solidFill>
                  <a:schemeClr val="bg1"/>
                </a:solidFill>
                <a:cs typeface="Arial" panose="020B0604020202020204" pitchFamily="34" charset="0"/>
              </a:rPr>
              <a:t>Biology, Neuroscience, Psychology</a:t>
            </a:r>
          </a:p>
          <a:p>
            <a:r>
              <a:rPr lang="en-US" sz="2400" dirty="0">
                <a:solidFill>
                  <a:schemeClr val="bg1"/>
                </a:solidFill>
                <a:cs typeface="Arial" panose="020B0604020202020204" pitchFamily="34" charset="0"/>
              </a:rPr>
              <a:t>Minor(s): Chemistry, Spanish, Liberal Arts Perspectives on Culture &amp; Health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132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RACHEL</a:t>
            </a:r>
          </a:p>
          <a:p>
            <a:r>
              <a:rPr lang="en-US" sz="4800" dirty="0">
                <a:solidFill>
                  <a:schemeClr val="bg1"/>
                </a:solidFill>
                <a:cs typeface="Arial" panose="020B0604020202020204" pitchFamily="34" charset="0"/>
              </a:rPr>
              <a:t>DOYLE</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Made either the Scholar's List or Dean's List each semester at IUPUI, participated in IUPUI's a cappella group, and is the Vice President of the group. Rachel performed with her group in several events including ICCA, Regatta, and </a:t>
            </a:r>
            <a:r>
              <a:rPr lang="en-US" sz="2000" dirty="0" err="1">
                <a:solidFill>
                  <a:schemeClr val="bg1"/>
                </a:solidFill>
                <a:cs typeface="Arial" panose="020B0604020202020204" pitchFamily="34" charset="0"/>
              </a:rPr>
              <a:t>Jagathon</a:t>
            </a:r>
            <a:r>
              <a:rPr lang="en-US" sz="2000" dirty="0">
                <a:solidFill>
                  <a:schemeClr val="bg1"/>
                </a:solidFill>
                <a:cs typeface="Arial" panose="020B0604020202020204" pitchFamily="34" charset="0"/>
              </a:rPr>
              <a:t>.</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Health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332351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MARKO</a:t>
            </a:r>
          </a:p>
          <a:p>
            <a:r>
              <a:rPr lang="en-US" sz="4800" dirty="0">
                <a:solidFill>
                  <a:schemeClr val="bg1"/>
                </a:solidFill>
                <a:cs typeface="Arial" panose="020B0604020202020204" pitchFamily="34" charset="0"/>
              </a:rPr>
              <a:t>DRAGISIC</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Working in the Li Lab at the School of Science and the </a:t>
            </a:r>
            <a:r>
              <a:rPr lang="en-US" sz="2400" dirty="0" err="1">
                <a:solidFill>
                  <a:schemeClr val="bg1"/>
                </a:solidFill>
                <a:cs typeface="Arial" panose="020B0604020202020204" pitchFamily="34" charset="0"/>
              </a:rPr>
              <a:t>Kacena</a:t>
            </a:r>
            <a:r>
              <a:rPr lang="en-US" sz="2400" dirty="0">
                <a:solidFill>
                  <a:schemeClr val="bg1"/>
                </a:solidFill>
                <a:cs typeface="Arial" panose="020B0604020202020204" pitchFamily="34" charset="0"/>
              </a:rPr>
              <a:t> Lab at IU School of Medicine.</a:t>
            </a:r>
          </a:p>
          <a:p>
            <a:r>
              <a:rPr lang="en-US" sz="2400" dirty="0">
                <a:solidFill>
                  <a:schemeClr val="bg1"/>
                </a:solidFill>
                <a:cs typeface="Arial" panose="020B0604020202020204" pitchFamily="34" charset="0"/>
              </a:rPr>
              <a:t>Also, graduating!</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Chemistry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SCHERERVILLE,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3648330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CAROLINE</a:t>
            </a:r>
          </a:p>
          <a:p>
            <a:r>
              <a:rPr lang="en-US" sz="4800" dirty="0">
                <a:solidFill>
                  <a:schemeClr val="bg1"/>
                </a:solidFill>
                <a:cs typeface="Arial" panose="020B0604020202020204" pitchFamily="34" charset="0"/>
              </a:rPr>
              <a:t>DUNBAR</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 part of the Regatta Executive board as one of the Directors of Rules and Teams, enjoying courses both in and outside of her major, and playing on an intermural volleyball team.</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NEW PALESTINE, IN </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577" b="6911"/>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3703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ARYN</a:t>
            </a:r>
          </a:p>
          <a:p>
            <a:r>
              <a:rPr lang="en-US" sz="4800" dirty="0">
                <a:solidFill>
                  <a:schemeClr val="bg1"/>
                </a:solidFill>
                <a:cs typeface="Arial" panose="020B0604020202020204" pitchFamily="34" charset="0"/>
              </a:rPr>
              <a:t>EASH</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Earning the </a:t>
            </a:r>
            <a:r>
              <a:rPr lang="en-US" sz="2400" dirty="0" err="1">
                <a:solidFill>
                  <a:schemeClr val="bg1"/>
                </a:solidFill>
                <a:cs typeface="Arial" panose="020B0604020202020204" pitchFamily="34" charset="0"/>
              </a:rPr>
              <a:t>Bepko</a:t>
            </a:r>
            <a:r>
              <a:rPr lang="en-US" sz="2400" dirty="0">
                <a:solidFill>
                  <a:schemeClr val="bg1"/>
                </a:solidFill>
                <a:cs typeface="Arial" panose="020B0604020202020204" pitchFamily="34" charset="0"/>
              </a:rPr>
              <a:t> Scholarship at IUPUI, and playing intramural sports on campus. Through this, </a:t>
            </a:r>
            <a:r>
              <a:rPr lang="en-US" sz="2400" dirty="0" err="1">
                <a:solidFill>
                  <a:schemeClr val="bg1"/>
                </a:solidFill>
                <a:cs typeface="Arial" panose="020B0604020202020204" pitchFamily="34" charset="0"/>
              </a:rPr>
              <a:t>Aryn</a:t>
            </a:r>
            <a:r>
              <a:rPr lang="en-US" sz="2400" dirty="0">
                <a:solidFill>
                  <a:schemeClr val="bg1"/>
                </a:solidFill>
                <a:cs typeface="Arial" panose="020B0604020202020204" pitchFamily="34" charset="0"/>
              </a:rPr>
              <a:t> met some amazing friends, stayed active, and got involved with the school.</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54272"/>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Exercise Science</a:t>
            </a:r>
          </a:p>
          <a:p>
            <a:r>
              <a:rPr lang="en-US" sz="2900" dirty="0">
                <a:solidFill>
                  <a:schemeClr val="bg1"/>
                </a:solidFill>
                <a:cs typeface="Arial" panose="020B0604020202020204" pitchFamily="34" charset="0"/>
              </a:rPr>
              <a:t>Minor(s): Nutrition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LAKEVILLE,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4131868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EZZELDEEN</a:t>
            </a:r>
          </a:p>
          <a:p>
            <a:r>
              <a:rPr lang="en-US" sz="4800" dirty="0">
                <a:solidFill>
                  <a:schemeClr val="bg1"/>
                </a:solidFill>
                <a:cs typeface="Arial" panose="020B0604020202020204" pitchFamily="34" charset="0"/>
              </a:rPr>
              <a:t>ELSAYED</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Going to Iceland for a study abroad trip and graduating with honors.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69551"/>
          </a:xfrm>
          <a:prstGeom prst="rect">
            <a:avLst/>
          </a:prstGeom>
          <a:noFill/>
        </p:spPr>
        <p:txBody>
          <a:bodyPr wrap="square" rtlCol="0">
            <a:spAutoFit/>
          </a:bodyPr>
          <a:lstStyle/>
          <a:p>
            <a:r>
              <a:rPr lang="en-US" sz="2200" dirty="0">
                <a:solidFill>
                  <a:schemeClr val="bg1"/>
                </a:solidFill>
                <a:cs typeface="Arial" panose="020B0604020202020204" pitchFamily="34" charset="0"/>
              </a:rPr>
              <a:t>School of Liberal Arts</a:t>
            </a:r>
          </a:p>
          <a:p>
            <a:r>
              <a:rPr lang="en-US" sz="2600" b="1" dirty="0">
                <a:solidFill>
                  <a:schemeClr val="bg1"/>
                </a:solidFill>
                <a:cs typeface="Arial" panose="020B0604020202020204" pitchFamily="34" charset="0"/>
              </a:rPr>
              <a:t>Political Science, International Studies</a:t>
            </a:r>
          </a:p>
          <a:p>
            <a:r>
              <a:rPr lang="en-US" sz="2200" dirty="0">
                <a:solidFill>
                  <a:schemeClr val="bg1"/>
                </a:solidFill>
                <a:cs typeface="Arial" panose="020B0604020202020204" pitchFamily="34" charset="0"/>
              </a:rPr>
              <a:t>Minor(s): Anthropology, Arabic, Islamic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 </a:t>
            </a:r>
            <a:endParaRPr lang="en-US" sz="2400" dirty="0">
              <a:solidFill>
                <a:schemeClr val="bg1"/>
              </a:solidFill>
              <a:cs typeface="Arial" panose="020B0604020202020204" pitchFamily="34" charset="0"/>
            </a:endParaRPr>
          </a:p>
        </p:txBody>
      </p:sp>
      <p:pic>
        <p:nvPicPr>
          <p:cNvPr id="13" name="Picture 12" descr="A picture containing outdoor&#10;&#10;Description automatically generated">
            <a:extLst>
              <a:ext uri="{FF2B5EF4-FFF2-40B4-BE49-F238E27FC236}">
                <a16:creationId xmlns:a16="http://schemas.microsoft.com/office/drawing/2014/main" id="{84C769AB-7EDE-4BC1-B834-A97CFCE891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94" t="3116" r="26762" b="16958"/>
          <a:stretch/>
        </p:blipFill>
        <p:spPr>
          <a:xfrm rot="5400000">
            <a:off x="731520" y="2332256"/>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579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GRACE</a:t>
            </a:r>
          </a:p>
          <a:p>
            <a:r>
              <a:rPr lang="en-US" sz="4800" dirty="0">
                <a:solidFill>
                  <a:schemeClr val="bg1"/>
                </a:solidFill>
                <a:cs typeface="Arial" panose="020B0604020202020204" pitchFamily="34" charset="0"/>
              </a:rPr>
              <a:t>ALLEN</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Successfully balancing school work, professional work, and getting married. Now, Grace gets to graduate with her husband by her side.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Management</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ZIONSVILLE,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07" b="10241"/>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82223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BRENDAN</a:t>
            </a:r>
          </a:p>
          <a:p>
            <a:r>
              <a:rPr lang="en-US" sz="4800" dirty="0">
                <a:solidFill>
                  <a:schemeClr val="bg1"/>
                </a:solidFill>
                <a:cs typeface="Arial" panose="020B0604020202020204" pitchFamily="34" charset="0"/>
              </a:rPr>
              <a:t>FORESTER</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Admitted to the Orr Fellowship program, and was partnered with an amazing company, which he will work full-time for after graduation. Brendan’s favorite project he has worked on is his capstone project. He is also proud of himself for graduating with Honors.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3200" dirty="0">
                <a:solidFill>
                  <a:schemeClr val="bg1"/>
                </a:solidFill>
                <a:cs typeface="Arial" panose="020B0604020202020204" pitchFamily="34" charset="0"/>
              </a:rPr>
              <a:t>Herron School of Art &amp; Design</a:t>
            </a:r>
          </a:p>
          <a:p>
            <a:r>
              <a:rPr lang="en-US" sz="3600" b="1" dirty="0">
                <a:solidFill>
                  <a:schemeClr val="bg1"/>
                </a:solidFill>
                <a:cs typeface="Arial" panose="020B0604020202020204" pitchFamily="34" charset="0"/>
              </a:rPr>
              <a:t>Visual Communications Design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LEBANON,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42570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KATY</a:t>
            </a:r>
          </a:p>
          <a:p>
            <a:r>
              <a:rPr lang="en-US" sz="4800" dirty="0">
                <a:solidFill>
                  <a:schemeClr val="bg1"/>
                </a:solidFill>
                <a:cs typeface="Arial" panose="020B0604020202020204" pitchFamily="34" charset="0"/>
              </a:rPr>
              <a:t>FULTON</a:t>
            </a:r>
          </a:p>
        </p:txBody>
      </p:sp>
      <p:sp>
        <p:nvSpPr>
          <p:cNvPr id="6" name="TextBox 5"/>
          <p:cNvSpPr txBox="1"/>
          <p:nvPr/>
        </p:nvSpPr>
        <p:spPr>
          <a:xfrm>
            <a:off x="4693920" y="2668095"/>
            <a:ext cx="6659880" cy="212365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Getting to experience IUPUI’s Regatta, and participating in the Honors College Virtual Study Abroad class with Professor Ian McIntosh, where she learned about and shared her experience with the Sustainable Development Goals through the </a:t>
            </a:r>
            <a:r>
              <a:rPr lang="en-US" dirty="0" err="1">
                <a:solidFill>
                  <a:schemeClr val="bg1"/>
                </a:solidFill>
                <a:cs typeface="Arial" panose="020B0604020202020204" pitchFamily="34" charset="0"/>
              </a:rPr>
              <a:t>CourseNetworking</a:t>
            </a:r>
            <a:r>
              <a:rPr lang="en-US" dirty="0">
                <a:solidFill>
                  <a:schemeClr val="bg1"/>
                </a:solidFill>
                <a:cs typeface="Arial" panose="020B0604020202020204" pitchFamily="34" charset="0"/>
              </a:rPr>
              <a:t> platform, as well as collaborating with other students from IUPUI and Rwanda for a SDG project.</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Accounting,</a:t>
            </a:r>
          </a:p>
          <a:p>
            <a:r>
              <a:rPr lang="en-US" sz="3600" b="1" dirty="0">
                <a:solidFill>
                  <a:schemeClr val="bg1"/>
                </a:solidFill>
                <a:cs typeface="Arial" panose="020B0604020202020204" pitchFamily="34" charset="0"/>
              </a:rPr>
              <a:t>Supply Chain Management</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434" b="18768"/>
          <a:stretch/>
        </p:blipFill>
        <p:spPr>
          <a:xfrm>
            <a:off x="731520" y="233028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33248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KARUNYA</a:t>
            </a:r>
          </a:p>
          <a:p>
            <a:r>
              <a:rPr lang="en-US" sz="4800" dirty="0">
                <a:solidFill>
                  <a:schemeClr val="bg1"/>
                </a:solidFill>
                <a:cs typeface="Arial" panose="020B0604020202020204" pitchFamily="34" charset="0"/>
              </a:rPr>
              <a:t>GADE</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Participating in </a:t>
            </a:r>
            <a:r>
              <a:rPr lang="en-US" sz="2000" dirty="0" err="1">
                <a:solidFill>
                  <a:schemeClr val="bg1"/>
                </a:solidFill>
                <a:cs typeface="Arial" panose="020B0604020202020204" pitchFamily="34" charset="0"/>
              </a:rPr>
              <a:t>Jagathon</a:t>
            </a:r>
            <a:r>
              <a:rPr lang="en-US" sz="2000" dirty="0">
                <a:solidFill>
                  <a:schemeClr val="bg1"/>
                </a:solidFill>
                <a:cs typeface="Arial" panose="020B0604020202020204" pitchFamily="34" charset="0"/>
              </a:rPr>
              <a:t>, especially </a:t>
            </a:r>
            <a:r>
              <a:rPr lang="en-US" sz="2000" dirty="0" err="1">
                <a:solidFill>
                  <a:schemeClr val="bg1"/>
                </a:solidFill>
                <a:cs typeface="Arial" panose="020B0604020202020204" pitchFamily="34" charset="0"/>
              </a:rPr>
              <a:t>Jagathon</a:t>
            </a:r>
            <a:r>
              <a:rPr lang="en-US" sz="2000" dirty="0">
                <a:solidFill>
                  <a:schemeClr val="bg1"/>
                </a:solidFill>
                <a:cs typeface="Arial" panose="020B0604020202020204" pitchFamily="34" charset="0"/>
              </a:rPr>
              <a:t> 2022, as it was the first in-person event in two years, as well as </a:t>
            </a:r>
            <a:r>
              <a:rPr lang="en-US" sz="2000" dirty="0" err="1">
                <a:solidFill>
                  <a:schemeClr val="bg1"/>
                </a:solidFill>
                <a:cs typeface="Arial" panose="020B0604020202020204" pitchFamily="34" charset="0"/>
              </a:rPr>
              <a:t>Karunya’s</a:t>
            </a:r>
            <a:r>
              <a:rPr lang="en-US" sz="2000" dirty="0">
                <a:solidFill>
                  <a:schemeClr val="bg1"/>
                </a:solidFill>
                <a:cs typeface="Arial" panose="020B0604020202020204" pitchFamily="34" charset="0"/>
              </a:rPr>
              <a:t> first in-person event as a director on the executive board. She is also grateful being able to do research as a freshman and senior in the Freshman Apprentice Program.</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Chemistry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000" r="153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63143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ALEXANDRA</a:t>
            </a:r>
          </a:p>
          <a:p>
            <a:r>
              <a:rPr lang="en-US" sz="4800" dirty="0">
                <a:solidFill>
                  <a:schemeClr val="bg1"/>
                </a:solidFill>
                <a:cs typeface="Arial" panose="020B0604020202020204" pitchFamily="34" charset="0"/>
              </a:rPr>
              <a:t>GREGORY</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Doing </a:t>
            </a:r>
            <a:r>
              <a:rPr lang="en-US" sz="1600" dirty="0" err="1">
                <a:solidFill>
                  <a:schemeClr val="bg1"/>
                </a:solidFill>
                <a:cs typeface="Arial" panose="020B0604020202020204" pitchFamily="34" charset="0"/>
              </a:rPr>
              <a:t>Jagathon</a:t>
            </a:r>
            <a:r>
              <a:rPr lang="en-US" sz="1600" dirty="0">
                <a:solidFill>
                  <a:schemeClr val="bg1"/>
                </a:solidFill>
                <a:cs typeface="Arial" panose="020B0604020202020204" pitchFamily="34" charset="0"/>
              </a:rPr>
              <a:t>, specifically their two years on the traditions committee</a:t>
            </a:r>
          </a:p>
          <a:p>
            <a:r>
              <a:rPr lang="en-US" sz="1600" dirty="0">
                <a:solidFill>
                  <a:schemeClr val="bg1"/>
                </a:solidFill>
                <a:cs typeface="Arial" panose="020B0604020202020204" pitchFamily="34" charset="0"/>
              </a:rPr>
              <a:t>(2020 and 2022). Alexandra was also proud to earn the Top 100 award; and, she misses pre-COVID memories on campus: staying up late during finals week, coming back from the library at midnight with their friends, using random classrooms to study, petting the therapy dogs in the library, and getting insomnia cookies at 2 AM after they were done studying.</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Interdisciplinary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AVON, IN </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75" t="20722" r="4395" b="51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9262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LAURYN</a:t>
            </a:r>
          </a:p>
          <a:p>
            <a:r>
              <a:rPr lang="en-US" sz="4800" dirty="0">
                <a:solidFill>
                  <a:schemeClr val="bg1"/>
                </a:solidFill>
                <a:cs typeface="Arial" panose="020B0604020202020204" pitchFamily="34" charset="0"/>
              </a:rPr>
              <a:t>GROCE</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Serving as the President of Women in Business within Kelley for a year and a half, serving as Professor </a:t>
            </a:r>
            <a:r>
              <a:rPr lang="en-US" sz="2000" dirty="0" err="1">
                <a:solidFill>
                  <a:schemeClr val="bg1"/>
                </a:solidFill>
                <a:cs typeface="Arial" panose="020B0604020202020204" pitchFamily="34" charset="0"/>
              </a:rPr>
              <a:t>Ketner's</a:t>
            </a:r>
            <a:r>
              <a:rPr lang="en-US" sz="2000" dirty="0">
                <a:solidFill>
                  <a:schemeClr val="bg1"/>
                </a:solidFill>
                <a:cs typeface="Arial" panose="020B0604020202020204" pitchFamily="34" charset="0"/>
              </a:rPr>
              <a:t> TA for her Strategic Management course, and serving on the Fundraising and Marketing committees for </a:t>
            </a:r>
            <a:r>
              <a:rPr lang="en-US" sz="2000" dirty="0" err="1">
                <a:solidFill>
                  <a:schemeClr val="bg1"/>
                </a:solidFill>
                <a:cs typeface="Arial" panose="020B0604020202020204" pitchFamily="34" charset="0"/>
              </a:rPr>
              <a:t>Jagathon</a:t>
            </a:r>
            <a:r>
              <a:rPr lang="en-US" sz="2000" dirty="0">
                <a:solidFill>
                  <a:schemeClr val="bg1"/>
                </a:solidFill>
                <a:cs typeface="Arial" panose="020B0604020202020204" pitchFamily="34" charset="0"/>
              </a:rPr>
              <a:t> (where Lauryn raised over $3,500 during her four years at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46550"/>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Marketing</a:t>
            </a:r>
          </a:p>
          <a:p>
            <a:r>
              <a:rPr lang="en-US" sz="2000" dirty="0">
                <a:solidFill>
                  <a:schemeClr val="bg1"/>
                </a:solidFill>
                <a:cs typeface="Arial" panose="020B0604020202020204" pitchFamily="34" charset="0"/>
              </a:rPr>
              <a:t>Minor(s): Events Management, Sports Marketing</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GREENWOOD,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rot="5400000">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82053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AMIR</a:t>
            </a:r>
          </a:p>
          <a:p>
            <a:r>
              <a:rPr lang="en-US" sz="4800" dirty="0">
                <a:solidFill>
                  <a:schemeClr val="bg1"/>
                </a:solidFill>
                <a:cs typeface="Arial" panose="020B0604020202020204" pitchFamily="34" charset="0"/>
              </a:rPr>
              <a:t>HAILAT</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Winning Top 100, becoming a K101 mentor and PLTL leader, and taking a course for Organic Chemistry.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820" b="15820"/>
          <a:stretch/>
        </p:blipFill>
        <p:spPr>
          <a:xfrm>
            <a:off x="732714"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38760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GRACE</a:t>
            </a:r>
          </a:p>
          <a:p>
            <a:r>
              <a:rPr lang="en-US" sz="4800" dirty="0">
                <a:solidFill>
                  <a:schemeClr val="bg1"/>
                </a:solidFill>
                <a:cs typeface="Arial" panose="020B0604020202020204" pitchFamily="34" charset="0"/>
              </a:rPr>
              <a:t>HAMILTON</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Received the Outstanding Math Teaching Senior award, worked as a math mentor in a couple of FYS courses, and worked with Doan Le as a grader in the math department, as well as an auxiliary aid in one of her summer courses.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Mathematics Teaching</a:t>
            </a:r>
          </a:p>
          <a:p>
            <a:r>
              <a:rPr lang="en-US" sz="3200" dirty="0">
                <a:solidFill>
                  <a:schemeClr val="bg1"/>
                </a:solidFill>
                <a:cs typeface="Arial" panose="020B0604020202020204" pitchFamily="34" charset="0"/>
              </a:rPr>
              <a:t>Minor(s):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00" r="16500"/>
          <a:stretch/>
        </p:blipFill>
        <p:spPr>
          <a:xfrm rot="5400000">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1098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LAUREN</a:t>
            </a:r>
          </a:p>
          <a:p>
            <a:r>
              <a:rPr lang="en-US" sz="4800" dirty="0">
                <a:solidFill>
                  <a:schemeClr val="bg1"/>
                </a:solidFill>
                <a:cs typeface="Arial" panose="020B0604020202020204" pitchFamily="34" charset="0"/>
              </a:rPr>
              <a:t>HARLESS</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Designing and carrying out a research project that looks at how gait changes amongst people when distracted; participating in the 10-week </a:t>
            </a:r>
            <a:r>
              <a:rPr lang="en-US" sz="2000" dirty="0" err="1">
                <a:solidFill>
                  <a:schemeClr val="bg1"/>
                </a:solidFill>
                <a:cs typeface="Arial" panose="020B0604020202020204" pitchFamily="34" charset="0"/>
              </a:rPr>
              <a:t>INShape</a:t>
            </a:r>
            <a:r>
              <a:rPr lang="en-US" sz="2000" dirty="0">
                <a:solidFill>
                  <a:schemeClr val="bg1"/>
                </a:solidFill>
                <a:cs typeface="Arial" panose="020B0604020202020204" pitchFamily="34" charset="0"/>
              </a:rPr>
              <a:t> program as a personal trainer, helping her client reach their goals; and, meeting with friends before Biology exams to study and get bubble tea.</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85049"/>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Exercise Science</a:t>
            </a:r>
          </a:p>
          <a:p>
            <a:r>
              <a:rPr lang="en-US" sz="2900" dirty="0">
                <a:solidFill>
                  <a:schemeClr val="bg1"/>
                </a:solidFill>
                <a:cs typeface="Arial" panose="020B0604020202020204" pitchFamily="34" charset="0"/>
              </a:rPr>
              <a:t>Minor(s): Health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BROWNSBURG,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834" b="23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40201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REBECA</a:t>
            </a:r>
          </a:p>
          <a:p>
            <a:r>
              <a:rPr lang="en-US" sz="4800" dirty="0">
                <a:solidFill>
                  <a:schemeClr val="bg1"/>
                </a:solidFill>
                <a:cs typeface="Arial" panose="020B0604020202020204" pitchFamily="34" charset="0"/>
              </a:rPr>
              <a:t>HAYES</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Excelling in school as a first generation Latina scholar and being able to get so many opportunities, like internships and getting into graduate school. Rebeca is also grateful for the people she has met throughout her four years at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Psychology</a:t>
            </a:r>
          </a:p>
          <a:p>
            <a:r>
              <a:rPr lang="en-US" sz="3200" dirty="0">
                <a:solidFill>
                  <a:schemeClr val="bg1"/>
                </a:solidFill>
                <a:cs typeface="Arial" panose="020B0604020202020204" pitchFamily="34" charset="0"/>
              </a:rPr>
              <a:t>Minor(s): Spanish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NOBLESVILLE, IN </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667" r="17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24527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ANNA</a:t>
            </a:r>
          </a:p>
          <a:p>
            <a:r>
              <a:rPr lang="en-US" sz="4800" dirty="0">
                <a:solidFill>
                  <a:schemeClr val="bg1"/>
                </a:solidFill>
                <a:cs typeface="Arial" panose="020B0604020202020204" pitchFamily="34" charset="0"/>
              </a:rPr>
              <a:t>HEILERS</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Leading the Fairbank's School of Public Health Undergraduate Student Association as President; working with the Indiana Department of Health on EVALI, COVID-19, and Tuberculosis; and, being in the Top 100 for both 2021 &amp; 2022.</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Public Health</a:t>
            </a:r>
          </a:p>
          <a:p>
            <a:r>
              <a:rPr lang="en-US" sz="3600" b="1" dirty="0">
                <a:solidFill>
                  <a:schemeClr val="bg1"/>
                </a:solidFill>
                <a:cs typeface="Arial" panose="020B0604020202020204" pitchFamily="34" charset="0"/>
              </a:rPr>
              <a:t>Epidemiology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BROWNSBURG,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753" b="7753"/>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2072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ZAHRA</a:t>
            </a:r>
          </a:p>
          <a:p>
            <a:r>
              <a:rPr lang="en-US" sz="4800" dirty="0">
                <a:solidFill>
                  <a:schemeClr val="bg1"/>
                </a:solidFill>
                <a:cs typeface="Arial" panose="020B0604020202020204" pitchFamily="34" charset="0"/>
              </a:rPr>
              <a:t>AL ZARA</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an Honor Student, receiving great opportunities for work experience, and meeting valuable instructors and students.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373624" cy="1631216"/>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Informatics &amp; Computing</a:t>
            </a:r>
          </a:p>
          <a:p>
            <a:r>
              <a:rPr lang="en-US" sz="3600" b="1" dirty="0">
                <a:solidFill>
                  <a:schemeClr val="bg1"/>
                </a:solidFill>
                <a:cs typeface="Arial" panose="020B0604020202020204" pitchFamily="34" charset="0"/>
              </a:rPr>
              <a:t>Health Information Management</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SAUDI ARABIA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402" b="7402"/>
          <a:stretch/>
        </p:blipFill>
        <p:spPr>
          <a:xfrm>
            <a:off x="719328"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2234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BRADEN</a:t>
            </a:r>
          </a:p>
          <a:p>
            <a:r>
              <a:rPr lang="en-US" sz="4800" dirty="0">
                <a:solidFill>
                  <a:schemeClr val="bg1"/>
                </a:solidFill>
                <a:cs typeface="Arial" panose="020B0604020202020204" pitchFamily="34" charset="0"/>
              </a:rPr>
              <a:t>HERENDEEN</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Serving in Christian Student Fellowship as a life group leader, as a worship team member, and as the VP of Volunteering; shifting from a Pre-Med track to pursuing a career in finance; and, assembling gift baskets for community leaders and medical staff to deliver during pandemic lockdowns.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Finance</a:t>
            </a:r>
          </a:p>
          <a:p>
            <a:r>
              <a:rPr lang="en-US" sz="3200" dirty="0">
                <a:solidFill>
                  <a:schemeClr val="bg1"/>
                </a:solidFill>
                <a:cs typeface="Arial" panose="020B0604020202020204" pitchFamily="34" charset="0"/>
              </a:rPr>
              <a:t>Minor(s): Economics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EVANSVILLE, IN</a:t>
            </a:r>
            <a:endParaRPr lang="en-US" sz="2400" dirty="0">
              <a:solidFill>
                <a:schemeClr val="bg1"/>
              </a:solidFill>
              <a:cs typeface="Arial" panose="020B0604020202020204" pitchFamily="34" charset="0"/>
            </a:endParaRPr>
          </a:p>
        </p:txBody>
      </p:sp>
      <p:sp>
        <p:nvSpPr>
          <p:cNvPr id="13" name="Rectangle 12"/>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404981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CORTNEY</a:t>
            </a:r>
          </a:p>
          <a:p>
            <a:r>
              <a:rPr lang="en-US" sz="4800" dirty="0">
                <a:solidFill>
                  <a:schemeClr val="bg1"/>
                </a:solidFill>
                <a:cs typeface="Arial" panose="020B0604020202020204" pitchFamily="34" charset="0"/>
              </a:rPr>
              <a:t>HOLDER</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President of the Student Activities Programming Board, and a Resident</a:t>
            </a:r>
          </a:p>
          <a:p>
            <a:r>
              <a:rPr lang="en-US" sz="2400" dirty="0">
                <a:solidFill>
                  <a:schemeClr val="bg1"/>
                </a:solidFill>
                <a:cs typeface="Arial" panose="020B0604020202020204" pitchFamily="34" charset="0"/>
              </a:rPr>
              <a:t>Assistant at University Tower.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Accounting,</a:t>
            </a:r>
          </a:p>
          <a:p>
            <a:r>
              <a:rPr lang="en-US" sz="3600" b="1" dirty="0">
                <a:solidFill>
                  <a:schemeClr val="bg1"/>
                </a:solidFill>
                <a:cs typeface="Arial" panose="020B0604020202020204" pitchFamily="34" charset="0"/>
              </a:rPr>
              <a:t>Supply Chain Management</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NEW ALBANY,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6557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COURTNEY</a:t>
            </a:r>
          </a:p>
          <a:p>
            <a:r>
              <a:rPr lang="en-US" sz="4800" dirty="0">
                <a:solidFill>
                  <a:schemeClr val="bg1"/>
                </a:solidFill>
                <a:cs typeface="Arial" panose="020B0604020202020204" pitchFamily="34" charset="0"/>
              </a:rPr>
              <a:t>HUTSLAR</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an Honors College Peer Mentor and getting to work with/become friends with mentees in the program, and staying on the Science Scholars List throughout her college career.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3888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2600" dirty="0">
                <a:solidFill>
                  <a:schemeClr val="bg1"/>
                </a:solidFill>
                <a:cs typeface="Arial" panose="020B0604020202020204" pitchFamily="34" charset="0"/>
              </a:rPr>
              <a:t>Minor(s): Biology, Chinese,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GREENWOOD,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508617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LUKE</a:t>
            </a:r>
          </a:p>
          <a:p>
            <a:r>
              <a:rPr lang="en-US" sz="4800" dirty="0">
                <a:solidFill>
                  <a:schemeClr val="bg1"/>
                </a:solidFill>
                <a:cs typeface="Arial" panose="020B0604020202020204" pitchFamily="34" charset="0"/>
              </a:rPr>
              <a:t>JACKSON</a:t>
            </a:r>
          </a:p>
        </p:txBody>
      </p:sp>
      <p:sp>
        <p:nvSpPr>
          <p:cNvPr id="6" name="TextBox 5"/>
          <p:cNvSpPr txBox="1"/>
          <p:nvPr/>
        </p:nvSpPr>
        <p:spPr>
          <a:xfrm>
            <a:off x="4693920" y="2668095"/>
            <a:ext cx="6659880" cy="184665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Being involved in extracurricular research, which led to involvement in three different programs: the Life Health Sciences Internship program, the Undergraduate Research Opportunity Program, and the larger Indiana University Undergraduate Research Conference; and, volunteering as part of the Honors College.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Biochemistry</a:t>
            </a:r>
          </a:p>
          <a:p>
            <a:r>
              <a:rPr lang="en-US" sz="3200" dirty="0">
                <a:solidFill>
                  <a:schemeClr val="bg1"/>
                </a:solidFill>
                <a:cs typeface="Arial" panose="020B0604020202020204" pitchFamily="34" charset="0"/>
              </a:rPr>
              <a:t>Minor(s): Spanish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333" r="7667"/>
          <a:stretch/>
        </p:blipFill>
        <p:spPr>
          <a:xfrm rot="5400000">
            <a:off x="726186"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56067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REBEKAH</a:t>
            </a:r>
          </a:p>
          <a:p>
            <a:r>
              <a:rPr lang="en-US" sz="4800" dirty="0">
                <a:solidFill>
                  <a:schemeClr val="bg1"/>
                </a:solidFill>
                <a:cs typeface="Arial" panose="020B0604020202020204" pitchFamily="34" charset="0"/>
              </a:rPr>
              <a:t>JACKSON</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Attending the summer bridge program and being able to do research through the LHSI and UROP programs.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Chemistry, Forensic Science</a:t>
            </a:r>
          </a:p>
          <a:p>
            <a:r>
              <a:rPr lang="en-US" sz="32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FRANKLIN, OH </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614803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SOPHIA</a:t>
            </a:r>
          </a:p>
          <a:p>
            <a:r>
              <a:rPr lang="en-US" sz="4800" dirty="0">
                <a:solidFill>
                  <a:schemeClr val="bg1"/>
                </a:solidFill>
                <a:cs typeface="Arial" panose="020B0604020202020204" pitchFamily="34" charset="0"/>
              </a:rPr>
              <a:t>JAEGLY</a:t>
            </a:r>
          </a:p>
        </p:txBody>
      </p:sp>
      <p:sp>
        <p:nvSpPr>
          <p:cNvPr id="6" name="TextBox 5"/>
          <p:cNvSpPr txBox="1"/>
          <p:nvPr/>
        </p:nvSpPr>
        <p:spPr>
          <a:xfrm>
            <a:off x="4693920" y="2668095"/>
            <a:ext cx="6659880" cy="212365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Attended and completed projects for Jagathon, worked in three campus offices, is a patron of Regatta, WOW, and SAPB events, as well as being a member of the Alpha </a:t>
            </a:r>
            <a:r>
              <a:rPr lang="en-US" dirty="0" err="1">
                <a:solidFill>
                  <a:schemeClr val="bg1"/>
                </a:solidFill>
                <a:cs typeface="Arial" panose="020B0604020202020204" pitchFamily="34" charset="0"/>
              </a:rPr>
              <a:t>Lamda</a:t>
            </a:r>
            <a:r>
              <a:rPr lang="en-US" dirty="0">
                <a:solidFill>
                  <a:schemeClr val="bg1"/>
                </a:solidFill>
                <a:cs typeface="Arial" panose="020B0604020202020204" pitchFamily="34" charset="0"/>
              </a:rPr>
              <a:t> Delta Phi Eta Sigma honor societies. Sophia will also be the last graduate of the School of Informatics and Computing's Masters in Media Arts &amp; Science program, as the track transforms into Human-Computer Interaction.</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Informatics &amp; Computing</a:t>
            </a:r>
          </a:p>
          <a:p>
            <a:r>
              <a:rPr lang="en-US" sz="3600" b="1" dirty="0">
                <a:solidFill>
                  <a:schemeClr val="bg1"/>
                </a:solidFill>
                <a:cs typeface="Arial" panose="020B0604020202020204" pitchFamily="34" charset="0"/>
              </a:rPr>
              <a:t>Media Arts &amp; 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TOLEDO, OH</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834" b="26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7748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SHUBHANKAR</a:t>
            </a:r>
          </a:p>
          <a:p>
            <a:r>
              <a:rPr lang="en-US" sz="4800" dirty="0">
                <a:solidFill>
                  <a:schemeClr val="bg1"/>
                </a:solidFill>
                <a:cs typeface="Arial" panose="020B0604020202020204" pitchFamily="34" charset="0"/>
              </a:rPr>
              <a:t>JAPE</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Research experience with Dr. </a:t>
            </a:r>
            <a:r>
              <a:rPr lang="en-US" sz="2400" dirty="0" err="1">
                <a:solidFill>
                  <a:schemeClr val="bg1"/>
                </a:solidFill>
                <a:cs typeface="Arial" panose="020B0604020202020204" pitchFamily="34" charset="0"/>
              </a:rPr>
              <a:t>Rovnyak</a:t>
            </a:r>
            <a:r>
              <a:rPr lang="en-US" sz="2400" dirty="0">
                <a:solidFill>
                  <a:schemeClr val="bg1"/>
                </a:solidFill>
                <a:cs typeface="Arial" panose="020B0604020202020204" pitchFamily="34" charset="0"/>
              </a:rPr>
              <a:t>, and with</a:t>
            </a:r>
          </a:p>
          <a:p>
            <a:r>
              <a:rPr lang="en-US" sz="2400" dirty="0">
                <a:solidFill>
                  <a:schemeClr val="bg1"/>
                </a:solidFill>
                <a:cs typeface="Arial" panose="020B0604020202020204" pitchFamily="34" charset="0"/>
              </a:rPr>
              <a:t>Dr. Decca, as well as being in IUPUI’s Top 100.</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Electrical Engineering</a:t>
            </a:r>
          </a:p>
          <a:p>
            <a:r>
              <a:rPr lang="en-US" sz="28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PUNE, INDIA</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132837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MITCH</a:t>
            </a:r>
          </a:p>
          <a:p>
            <a:r>
              <a:rPr lang="en-US" sz="4800" dirty="0">
                <a:solidFill>
                  <a:schemeClr val="bg1"/>
                </a:solidFill>
                <a:cs typeface="Arial" panose="020B0604020202020204" pitchFamily="34" charset="0"/>
              </a:rPr>
              <a:t>JOHNSTON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part of GM Case Comp, earning a Top 100 nomination, and having three internships with EY.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Accounting</a:t>
            </a:r>
          </a:p>
          <a:p>
            <a:r>
              <a:rPr lang="en-US" sz="3200" dirty="0">
                <a:solidFill>
                  <a:schemeClr val="bg1"/>
                </a:solidFill>
                <a:cs typeface="Arial" panose="020B0604020202020204" pitchFamily="34" charset="0"/>
              </a:rPr>
              <a:t>Minor(s): Data 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BLOOMINGTON,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3261915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KAYLEIGH</a:t>
            </a:r>
          </a:p>
          <a:p>
            <a:r>
              <a:rPr lang="en-US" sz="4800" dirty="0">
                <a:solidFill>
                  <a:schemeClr val="bg1"/>
                </a:solidFill>
                <a:cs typeface="Arial" panose="020B0604020202020204" pitchFamily="34" charset="0"/>
              </a:rPr>
              <a:t>JONES</a:t>
            </a:r>
          </a:p>
        </p:txBody>
      </p:sp>
      <p:sp>
        <p:nvSpPr>
          <p:cNvPr id="6" name="TextBox 5"/>
          <p:cNvSpPr txBox="1"/>
          <p:nvPr/>
        </p:nvSpPr>
        <p:spPr>
          <a:xfrm>
            <a:off x="4693920" y="2668095"/>
            <a:ext cx="6659880" cy="192360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900" dirty="0">
                <a:solidFill>
                  <a:schemeClr val="bg1"/>
                </a:solidFill>
                <a:cs typeface="Arial" panose="020B0604020202020204" pitchFamily="34" charset="0"/>
              </a:rPr>
              <a:t>Attending the Game Developers Conference in San Francisco and getting to meet several people in the game industry and listen to really thought-provoking talks on Games UX. Kayleigh also says coming to IUPUI boosted her confidence and made her more independent. She also made great friends for life here.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54272"/>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Informatics &amp; Computing</a:t>
            </a:r>
          </a:p>
          <a:p>
            <a:r>
              <a:rPr lang="en-US" sz="3600" b="1" dirty="0">
                <a:solidFill>
                  <a:schemeClr val="bg1"/>
                </a:solidFill>
                <a:cs typeface="Arial" panose="020B0604020202020204" pitchFamily="34" charset="0"/>
              </a:rPr>
              <a:t>Media Arts &amp; Science</a:t>
            </a:r>
          </a:p>
          <a:p>
            <a:r>
              <a:rPr lang="en-US" sz="2900" dirty="0">
                <a:solidFill>
                  <a:schemeClr val="bg1"/>
                </a:solidFill>
                <a:cs typeface="Arial" panose="020B0604020202020204" pitchFamily="34" charset="0"/>
              </a:rPr>
              <a:t>Minor(s): Creative Writing</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PICKERINGTON, OH</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500" b="19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612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RYLANE</a:t>
            </a:r>
          </a:p>
          <a:p>
            <a:r>
              <a:rPr lang="en-US" sz="4800" dirty="0">
                <a:solidFill>
                  <a:schemeClr val="bg1"/>
                </a:solidFill>
                <a:cs typeface="Arial" panose="020B0604020202020204" pitchFamily="34" charset="0"/>
              </a:rPr>
              <a:t>JONES</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 Norman Brown Scholar, graduating with Honors, making the Dean’s List, getting engaged to his fiancé and finding his dream career.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77328"/>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Exercise Science</a:t>
            </a:r>
          </a:p>
          <a:p>
            <a:r>
              <a:rPr lang="en-US" sz="2500" dirty="0">
                <a:solidFill>
                  <a:schemeClr val="bg1"/>
                </a:solidFill>
                <a:cs typeface="Arial" panose="020B0604020202020204" pitchFamily="34" charset="0"/>
              </a:rPr>
              <a:t>Minor(s): Certificate in Personal Training</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NOBLESVILLE,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508" b="25841"/>
          <a:stretch/>
        </p:blipFill>
        <p:spPr>
          <a:xfrm>
            <a:off x="731520" y="2332556"/>
            <a:ext cx="3479804" cy="34798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7575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AIYSHA</a:t>
            </a:r>
          </a:p>
          <a:p>
            <a:r>
              <a:rPr lang="en-US" sz="4800" dirty="0">
                <a:solidFill>
                  <a:schemeClr val="bg1"/>
                </a:solidFill>
                <a:cs typeface="Arial" panose="020B0604020202020204" pitchFamily="34" charset="0"/>
              </a:rPr>
              <a:t>AMJAD</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Serving as Executive Director of the IUPUI Regatta, being able to take electives at the Herron School of Art (such as Intro to Painting and Wheel Throwing), and being part of the Pre-Dental Club at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 Neuroscience</a:t>
            </a:r>
          </a:p>
          <a:p>
            <a:r>
              <a:rPr lang="en-US" sz="3200" dirty="0">
                <a:solidFill>
                  <a:schemeClr val="bg1"/>
                </a:solidFill>
                <a:cs typeface="Arial" panose="020B0604020202020204" pitchFamily="34" charset="0"/>
              </a:rPr>
              <a:t>Minor(s):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89" r="1389"/>
          <a:stretch/>
        </p:blipFill>
        <p:spPr>
          <a:xfrm>
            <a:off x="731519" y="233362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81304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JAPNEET</a:t>
            </a:r>
          </a:p>
          <a:p>
            <a:r>
              <a:rPr lang="en-US" sz="4800" dirty="0">
                <a:solidFill>
                  <a:schemeClr val="bg1"/>
                </a:solidFill>
                <a:cs typeface="Arial" panose="020B0604020202020204" pitchFamily="34" charset="0"/>
              </a:rPr>
              <a:t>KAUR</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Being identified as graduating with distinction, making amazing connections with her friends and faculty, gaining amazing mentorship from her favorite professors, and performing as a finalist in the Curtis Memorial Speech Contest.</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Computer Science</a:t>
            </a:r>
          </a:p>
          <a:p>
            <a:r>
              <a:rPr lang="en-US" sz="32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PUNJAB, INDIA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04" t="9000" r="4419" b="1412"/>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46247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SUKHDEEP</a:t>
            </a:r>
          </a:p>
          <a:p>
            <a:r>
              <a:rPr lang="en-US" sz="4800" dirty="0">
                <a:solidFill>
                  <a:schemeClr val="bg1"/>
                </a:solidFill>
                <a:cs typeface="Arial" panose="020B0604020202020204" pitchFamily="34" charset="0"/>
              </a:rPr>
              <a:t>KAUR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Public &amp; Environmental Affairs</a:t>
            </a:r>
          </a:p>
          <a:p>
            <a:r>
              <a:rPr lang="en-US" sz="3600" b="1" dirty="0">
                <a:solidFill>
                  <a:schemeClr val="bg1"/>
                </a:solidFill>
                <a:cs typeface="Arial" panose="020B0604020202020204" pitchFamily="34" charset="0"/>
              </a:rPr>
              <a:t>Criminal Justice &amp; Law</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GREENWOOD,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323930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ALLISON</a:t>
            </a:r>
          </a:p>
          <a:p>
            <a:r>
              <a:rPr lang="en-US" sz="4800" dirty="0">
                <a:solidFill>
                  <a:schemeClr val="bg1"/>
                </a:solidFill>
                <a:cs typeface="Arial" panose="020B0604020202020204" pitchFamily="34" charset="0"/>
              </a:rPr>
              <a:t>KEISER</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recognized as one of the Top 10 students at IUPUI and maintaining a 4.0 GPA throughout her college career.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Exercise 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TERRE HAUTE,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692" b="2502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46331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ANNABELLE</a:t>
            </a:r>
          </a:p>
          <a:p>
            <a:r>
              <a:rPr lang="en-US" sz="4800" dirty="0">
                <a:solidFill>
                  <a:schemeClr val="bg1"/>
                </a:solidFill>
                <a:cs typeface="Arial" panose="020B0604020202020204" pitchFamily="34" charset="0"/>
              </a:rPr>
              <a:t>KETCHEM</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Being involved with College Mentors for Kids, meeting Dr. </a:t>
            </a:r>
            <a:r>
              <a:rPr lang="en-US" sz="2000" dirty="0" err="1">
                <a:solidFill>
                  <a:schemeClr val="bg1"/>
                </a:solidFill>
                <a:cs typeface="Arial" panose="020B0604020202020204" pitchFamily="34" charset="0"/>
              </a:rPr>
              <a:t>Bepko</a:t>
            </a:r>
            <a:r>
              <a:rPr lang="en-US" sz="2000" dirty="0">
                <a:solidFill>
                  <a:schemeClr val="bg1"/>
                </a:solidFill>
                <a:cs typeface="Arial" panose="020B0604020202020204" pitchFamily="34" charset="0"/>
              </a:rPr>
              <a:t>, and working with Bethany Christian Services. Annabelle volunteered as a teaching assistant with the refugee foster kids who have been rescued from the border.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Psychology, Spanish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BROWNSBURG,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7" t="10722" r="23815"/>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92234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ABBIE</a:t>
            </a:r>
          </a:p>
          <a:p>
            <a:r>
              <a:rPr lang="en-US" sz="4800" dirty="0">
                <a:solidFill>
                  <a:schemeClr val="bg1"/>
                </a:solidFill>
                <a:cs typeface="Arial" panose="020B0604020202020204" pitchFamily="34" charset="0"/>
              </a:rPr>
              <a:t>KOSTER</a:t>
            </a:r>
          </a:p>
        </p:txBody>
      </p:sp>
      <p:sp>
        <p:nvSpPr>
          <p:cNvPr id="6" name="TextBox 5"/>
          <p:cNvSpPr txBox="1"/>
          <p:nvPr/>
        </p:nvSpPr>
        <p:spPr>
          <a:xfrm>
            <a:off x="4693920" y="2668095"/>
            <a:ext cx="6659880" cy="218521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Met her fiancé at IUPUI and got engaged on the canal the week before Regatta in 2021; won the Regatta Royalty award and scholarship; was involved in Delta Zeta serving as the President, Vice President of Philanthropy, Chaplain, and Sisterhood Chairman throughout her time as an active member; was awarded the College Panhellenic President of the Year award; served as the Vice President of the Student Design Organization; helped the executive board</a:t>
            </a:r>
          </a:p>
          <a:p>
            <a:r>
              <a:rPr lang="en-US" sz="1600" dirty="0">
                <a:solidFill>
                  <a:schemeClr val="bg1"/>
                </a:solidFill>
                <a:cs typeface="Arial" panose="020B0604020202020204" pitchFamily="34" charset="0"/>
              </a:rPr>
              <a:t>plan a design show.</a:t>
            </a:r>
            <a:endParaRPr lang="en-US" sz="3200" dirty="0">
              <a:solidFill>
                <a:schemeClr val="bg1"/>
              </a:solidFill>
              <a:cs typeface="Arial" panose="020B0604020202020204" pitchFamily="34" charset="0"/>
            </a:endParaRP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Interior Design Technology</a:t>
            </a:r>
          </a:p>
          <a:p>
            <a:r>
              <a:rPr lang="en-US" sz="2800" dirty="0">
                <a:solidFill>
                  <a:schemeClr val="bg1"/>
                </a:solidFill>
                <a:cs typeface="Arial" panose="020B0604020202020204" pitchFamily="34" charset="0"/>
              </a:rPr>
              <a:t>Minor(s): German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CHESTERTON,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334" r="160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88715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SATYAJIT HARI</a:t>
            </a:r>
          </a:p>
          <a:p>
            <a:r>
              <a:rPr lang="en-US" sz="4800" dirty="0">
                <a:solidFill>
                  <a:schemeClr val="bg1"/>
                </a:solidFill>
                <a:cs typeface="Arial" panose="020B0604020202020204" pitchFamily="34" charset="0"/>
              </a:rPr>
              <a:t>KULKARNI</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Peer-reviewed a scientific publication, earned the Chemistry Undergraduate Summer Research Scholarship and won the Distributed Drug Discovery Award for Excellence in Organic Chemistry.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 Chemistry</a:t>
            </a:r>
          </a:p>
          <a:p>
            <a:r>
              <a:rPr lang="en-US" sz="32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PUNE, INDIA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167" b="20167"/>
          <a:stretch/>
        </p:blipFill>
        <p:spPr>
          <a:xfrm>
            <a:off x="731520" y="2330097"/>
            <a:ext cx="3482263" cy="34822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88069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ZOLA</a:t>
            </a:r>
          </a:p>
          <a:p>
            <a:r>
              <a:rPr lang="en-US" sz="4800" dirty="0">
                <a:solidFill>
                  <a:schemeClr val="bg1"/>
                </a:solidFill>
                <a:cs typeface="Arial" panose="020B0604020202020204" pitchFamily="34" charset="0"/>
              </a:rPr>
              <a:t>LAMOTHE</a:t>
            </a:r>
          </a:p>
        </p:txBody>
      </p:sp>
      <p:sp>
        <p:nvSpPr>
          <p:cNvPr id="6" name="TextBox 5"/>
          <p:cNvSpPr txBox="1"/>
          <p:nvPr/>
        </p:nvSpPr>
        <p:spPr>
          <a:xfrm>
            <a:off x="4693920" y="2668095"/>
            <a:ext cx="6659880" cy="192360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900" dirty="0">
                <a:solidFill>
                  <a:schemeClr val="bg1"/>
                </a:solidFill>
                <a:cs typeface="Arial" panose="020B0604020202020204" pitchFamily="34" charset="0"/>
              </a:rPr>
              <a:t>Being one of the first Social Justice Resident Assistants in Housing and residence life, creating and directing the Pretty Privilege room in this fall's Tunnel of Oppression, and serving on the executive board of the Black Student Union and building a community where a lot of Black students feel lost or undervalued.</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Marketing</a:t>
            </a:r>
          </a:p>
          <a:p>
            <a:r>
              <a:rPr lang="en-US" sz="2400" dirty="0">
                <a:solidFill>
                  <a:schemeClr val="bg1"/>
                </a:solidFill>
                <a:cs typeface="Arial" panose="020B0604020202020204" pitchFamily="34" charset="0"/>
              </a:rPr>
              <a:t>Minor(s): Africana Studies, Graphic Design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5" b="125"/>
          <a:stretch/>
        </p:blipFill>
        <p:spPr>
          <a:xfrm>
            <a:off x="731520" y="2328227"/>
            <a:ext cx="3478739" cy="34841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216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MACKENZI</a:t>
            </a:r>
          </a:p>
          <a:p>
            <a:r>
              <a:rPr lang="en-US" sz="4800" dirty="0">
                <a:solidFill>
                  <a:schemeClr val="bg1"/>
                </a:solidFill>
                <a:cs typeface="Arial" panose="020B0604020202020204" pitchFamily="34" charset="0"/>
              </a:rPr>
              <a:t>LAWSON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Getting into medical school and</a:t>
            </a:r>
          </a:p>
          <a:p>
            <a:r>
              <a:rPr lang="en-US" sz="2400" dirty="0">
                <a:solidFill>
                  <a:schemeClr val="bg1"/>
                </a:solidFill>
                <a:cs typeface="Arial" panose="020B0604020202020204" pitchFamily="34" charset="0"/>
              </a:rPr>
              <a:t>being named Top 100 this year.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3200" dirty="0">
                <a:solidFill>
                  <a:schemeClr val="bg1"/>
                </a:solidFill>
                <a:cs typeface="Arial" panose="020B0604020202020204" pitchFamily="34" charset="0"/>
              </a:rPr>
              <a:t>Minor(s): Spanish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HILLSBORO, IL</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666" b="9333"/>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7225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LOGAN</a:t>
            </a:r>
          </a:p>
          <a:p>
            <a:r>
              <a:rPr lang="en-US" sz="4800" dirty="0">
                <a:solidFill>
                  <a:schemeClr val="bg1"/>
                </a:solidFill>
                <a:cs typeface="Arial" panose="020B0604020202020204" pitchFamily="34" charset="0"/>
              </a:rPr>
              <a:t>LEW</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Was named one of the Top 100 students, studied abroad in Denmark through DIS and IU Bloomington, and worked as a patient care technician at IU Health in the ICU and acuity adaptable unit through the pandemic during the past 2 years.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Health Administration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500" b="5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09628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JONATHON</a:t>
            </a:r>
          </a:p>
          <a:p>
            <a:r>
              <a:rPr lang="en-US" sz="4800" dirty="0">
                <a:solidFill>
                  <a:schemeClr val="bg1"/>
                </a:solidFill>
                <a:cs typeface="Arial" panose="020B0604020202020204" pitchFamily="34" charset="0"/>
              </a:rPr>
              <a:t>LEWIS</a:t>
            </a:r>
          </a:p>
        </p:txBody>
      </p:sp>
      <p:sp>
        <p:nvSpPr>
          <p:cNvPr id="6" name="TextBox 5"/>
          <p:cNvSpPr txBox="1"/>
          <p:nvPr/>
        </p:nvSpPr>
        <p:spPr>
          <a:xfrm>
            <a:off x="4693920" y="2668095"/>
            <a:ext cx="6659880" cy="192360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900" dirty="0">
                <a:solidFill>
                  <a:schemeClr val="bg1"/>
                </a:solidFill>
                <a:cs typeface="Arial" panose="020B0604020202020204" pitchFamily="34" charset="0"/>
              </a:rPr>
              <a:t>Led the Energy Challenge for the IUPUI Office of Sustainability, completed a Standard Operating Procedure for the Energy Challenge as an honors contract, ran the Energy Challenge about two years later, awarded the Top 100, and worked on greenhouse gas calculations for several big sporting events.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85049"/>
          </a:xfrm>
          <a:prstGeom prst="rect">
            <a:avLst/>
          </a:prstGeom>
          <a:noFill/>
        </p:spPr>
        <p:txBody>
          <a:bodyPr wrap="square" rtlCol="0">
            <a:spAutoFit/>
          </a:bodyPr>
          <a:lstStyle/>
          <a:p>
            <a:r>
              <a:rPr lang="en-US" sz="2500" dirty="0">
                <a:solidFill>
                  <a:schemeClr val="bg1"/>
                </a:solidFill>
                <a:cs typeface="Arial" panose="020B0604020202020204" pitchFamily="34" charset="0"/>
              </a:rPr>
              <a:t>School of Public &amp; Environmental Affairs</a:t>
            </a:r>
          </a:p>
          <a:p>
            <a:r>
              <a:rPr lang="en-US" sz="3600" b="1" dirty="0">
                <a:solidFill>
                  <a:schemeClr val="bg1"/>
                </a:solidFill>
                <a:cs typeface="Arial" panose="020B0604020202020204" pitchFamily="34" charset="0"/>
              </a:rPr>
              <a:t>Sustainability Management and Policy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CARY, IL</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670" b="2867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1386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JULIE</a:t>
            </a:r>
          </a:p>
          <a:p>
            <a:r>
              <a:rPr lang="en-US" sz="4800" dirty="0">
                <a:solidFill>
                  <a:schemeClr val="bg1"/>
                </a:solidFill>
                <a:cs typeface="Arial" panose="020B0604020202020204" pitchFamily="34" charset="0"/>
              </a:rPr>
              <a:t>AMSTUTZ</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Was a first-year seminar mentor, a learning assistant for Intro to Psychology for four semesters, and was a volunteer at Community Hospital, as well as part of their HELP program.</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2400" dirty="0">
                <a:solidFill>
                  <a:schemeClr val="bg1"/>
                </a:solidFill>
                <a:cs typeface="Arial" panose="020B0604020202020204" pitchFamily="34" charset="0"/>
              </a:rPr>
              <a:t>Minor(s): Mathematical Sciences, Biology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ARNOLD, MO</a:t>
            </a:r>
            <a:endParaRPr lang="en-US" sz="2400" dirty="0">
              <a:solidFill>
                <a:schemeClr val="bg1"/>
              </a:solidFill>
              <a:cs typeface="Arial" panose="020B0604020202020204" pitchFamily="34" charset="0"/>
            </a:endParaRPr>
          </a:p>
        </p:txBody>
      </p:sp>
      <p:sp>
        <p:nvSpPr>
          <p:cNvPr id="13" name="Rectangle 12"/>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64128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SARAH</a:t>
            </a:r>
          </a:p>
          <a:p>
            <a:r>
              <a:rPr lang="en-US" sz="4800" dirty="0">
                <a:solidFill>
                  <a:schemeClr val="bg1"/>
                </a:solidFill>
                <a:cs typeface="Arial" panose="020B0604020202020204" pitchFamily="34" charset="0"/>
              </a:rPr>
              <a:t>LOUNSBURY</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Was a member of the IUPUI women’s tennis team and was recognized as an Intercollegiate Tennis Association (ITA) Scholar Athlete in 2019, 2020 and 2021. Sarah has landed her dream internship at </a:t>
            </a:r>
            <a:r>
              <a:rPr lang="en-US" sz="1600" dirty="0" err="1">
                <a:solidFill>
                  <a:schemeClr val="bg1"/>
                </a:solidFill>
                <a:cs typeface="Arial" panose="020B0604020202020204" pitchFamily="34" charset="0"/>
              </a:rPr>
              <a:t>BLASTMedia</a:t>
            </a:r>
            <a:r>
              <a:rPr lang="en-US" sz="1600" dirty="0">
                <a:solidFill>
                  <a:schemeClr val="bg1"/>
                </a:solidFill>
                <a:cs typeface="Arial" panose="020B0604020202020204" pitchFamily="34" charset="0"/>
              </a:rPr>
              <a:t>, which is a public relations agency in Indianapolis, and she will begin her internship in May of 2022. Also, her writing was featured numerous times on the IUPUI Athletics website and also in the IU School of Social Work 2021 Research Magazine.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31161"/>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Liberal Arts</a:t>
            </a:r>
          </a:p>
          <a:p>
            <a:r>
              <a:rPr lang="en-US" sz="3600" b="1" dirty="0">
                <a:solidFill>
                  <a:schemeClr val="bg1"/>
                </a:solidFill>
                <a:cs typeface="Arial" panose="020B0604020202020204" pitchFamily="34" charset="0"/>
              </a:rPr>
              <a:t>Journalism</a:t>
            </a:r>
          </a:p>
          <a:p>
            <a:r>
              <a:rPr lang="en-US" sz="1900" dirty="0">
                <a:solidFill>
                  <a:schemeClr val="bg1"/>
                </a:solidFill>
                <a:cs typeface="Arial" panose="020B0604020202020204" pitchFamily="34" charset="0"/>
              </a:rPr>
              <a:t>Minor(s): Sports Marketing, Communications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LEES SUMMIT, MO</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5000" b="83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0867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KYLE</a:t>
            </a:r>
          </a:p>
          <a:p>
            <a:r>
              <a:rPr lang="en-US" sz="4800" dirty="0">
                <a:solidFill>
                  <a:schemeClr val="bg1"/>
                </a:solidFill>
                <a:cs typeface="Arial" panose="020B0604020202020204" pitchFamily="34" charset="0"/>
              </a:rPr>
              <a:t>MALONEY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87B873-667D-4CE0-848D-DD76239139FC}"/>
              </a:ext>
            </a:extLst>
          </p:cNvPr>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B8C811-2BF5-402A-9453-8DC073705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Mechanical Engineering</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KEENESBURG, CO</a:t>
            </a: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3224768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MEGAN</a:t>
            </a:r>
          </a:p>
          <a:p>
            <a:r>
              <a:rPr lang="en-US" sz="4800" dirty="0">
                <a:solidFill>
                  <a:schemeClr val="bg1"/>
                </a:solidFill>
                <a:cs typeface="Arial" panose="020B0604020202020204" pitchFamily="34" charset="0"/>
              </a:rPr>
              <a:t>MASI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 Biology, Chemistry, Forensics</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HUNTLEY, IL</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250" t="22500" r="35250" b="15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995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ALYSSA</a:t>
            </a:r>
          </a:p>
          <a:p>
            <a:r>
              <a:rPr lang="en-US" sz="4800" dirty="0">
                <a:solidFill>
                  <a:schemeClr val="bg1"/>
                </a:solidFill>
                <a:cs typeface="Arial" panose="020B0604020202020204" pitchFamily="34" charset="0"/>
              </a:rPr>
              <a:t>MATHIS</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Made the Dean's List every semester, qualified as a Science Scholar, cofounded a multicultural club at IUPUI: Jaguars and Asian Americans Dedicated to Excellence, and worked in two Bone Biology labs on campus: Dr. </a:t>
            </a:r>
            <a:r>
              <a:rPr lang="en-US" sz="2000" dirty="0" err="1">
                <a:solidFill>
                  <a:schemeClr val="bg1"/>
                </a:solidFill>
                <a:cs typeface="Arial" panose="020B0604020202020204" pitchFamily="34" charset="0"/>
              </a:rPr>
              <a:t>Jiliang</a:t>
            </a:r>
            <a:r>
              <a:rPr lang="en-US" sz="2000" dirty="0">
                <a:solidFill>
                  <a:schemeClr val="bg1"/>
                </a:solidFill>
                <a:cs typeface="Arial" panose="020B0604020202020204" pitchFamily="34" charset="0"/>
              </a:rPr>
              <a:t> Li's lab and Dr. Melissa </a:t>
            </a:r>
            <a:r>
              <a:rPr lang="en-US" sz="2000" dirty="0" err="1">
                <a:solidFill>
                  <a:schemeClr val="bg1"/>
                </a:solidFill>
                <a:cs typeface="Arial" panose="020B0604020202020204" pitchFamily="34" charset="0"/>
              </a:rPr>
              <a:t>Kacena's</a:t>
            </a:r>
            <a:r>
              <a:rPr lang="en-US" sz="2000" dirty="0">
                <a:solidFill>
                  <a:schemeClr val="bg1"/>
                </a:solidFill>
                <a:cs typeface="Arial" panose="020B0604020202020204" pitchFamily="34" charset="0"/>
              </a:rPr>
              <a:t> lab.</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CARMEL,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786" b="17118"/>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60342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PAULINA</a:t>
            </a:r>
          </a:p>
          <a:p>
            <a:r>
              <a:rPr lang="en-US" sz="4800" dirty="0">
                <a:solidFill>
                  <a:schemeClr val="bg1"/>
                </a:solidFill>
                <a:cs typeface="Arial" panose="020B0604020202020204" pitchFamily="34" charset="0"/>
              </a:rPr>
              <a:t>MEDINA</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Attended the IUPUI Top 100 ceremony this year as a recurrent honoree.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85049"/>
          </a:xfrm>
          <a:prstGeom prst="rect">
            <a:avLst/>
          </a:prstGeom>
          <a:noFill/>
        </p:spPr>
        <p:txBody>
          <a:bodyPr wrap="square" rtlCol="0">
            <a:spAutoFit/>
          </a:bodyPr>
          <a:lstStyle/>
          <a:p>
            <a:r>
              <a:rPr lang="en-US" sz="29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Health Sciences</a:t>
            </a:r>
          </a:p>
          <a:p>
            <a:r>
              <a:rPr lang="en-US" sz="2900" dirty="0">
                <a:solidFill>
                  <a:schemeClr val="bg1"/>
                </a:solidFill>
                <a:cs typeface="Arial" panose="020B0604020202020204" pitchFamily="34" charset="0"/>
              </a:rPr>
              <a:t>Minor(s): Nutrition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GOSHEN,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03" t="3277" r="8040" b="63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42890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NOAH</a:t>
            </a:r>
          </a:p>
          <a:p>
            <a:r>
              <a:rPr lang="en-US" sz="4800" dirty="0">
                <a:solidFill>
                  <a:schemeClr val="bg1"/>
                </a:solidFill>
                <a:cs typeface="Arial" panose="020B0604020202020204" pitchFamily="34" charset="0"/>
              </a:rPr>
              <a:t>MISKIMEN</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Enjoyed spending time in the Honors College, hanging out with friends, studying, or taking a break to play games. Noah also said he was grateful to learn from some of his professors that really go out of their way for students.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Accounting, Finance, Supply Chain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3638352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CLEMETTE</a:t>
            </a:r>
          </a:p>
          <a:p>
            <a:r>
              <a:rPr lang="en-US" sz="4800" dirty="0">
                <a:solidFill>
                  <a:schemeClr val="bg1"/>
                </a:solidFill>
                <a:cs typeface="Arial" panose="020B0604020202020204" pitchFamily="34" charset="0"/>
              </a:rPr>
              <a:t>MORRIS</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Becoming a co-author on a published journal article after completing an LHSI internship in Spring 2020, and meeting and speaking to Dr. </a:t>
            </a:r>
            <a:r>
              <a:rPr lang="en-US" sz="2400" dirty="0" err="1">
                <a:solidFill>
                  <a:schemeClr val="bg1"/>
                </a:solidFill>
                <a:cs typeface="Arial" panose="020B0604020202020204" pitchFamily="34" charset="0"/>
              </a:rPr>
              <a:t>Bepko</a:t>
            </a:r>
            <a:r>
              <a:rPr lang="en-US" sz="2400" dirty="0">
                <a:solidFill>
                  <a:schemeClr val="bg1"/>
                </a:solidFill>
                <a:cs typeface="Arial" panose="020B0604020202020204" pitchFamily="34" charset="0"/>
              </a:rPr>
              <a:t> in 2019.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15772"/>
          </a:xfrm>
          <a:prstGeom prst="rect">
            <a:avLst/>
          </a:prstGeom>
          <a:noFill/>
        </p:spPr>
        <p:txBody>
          <a:bodyPr wrap="square" rtlCol="0">
            <a:spAutoFit/>
          </a:bodyPr>
          <a:lstStyle/>
          <a:p>
            <a:r>
              <a:rPr lang="en-US" sz="2500" dirty="0">
                <a:solidFill>
                  <a:schemeClr val="bg1"/>
                </a:solidFill>
                <a:cs typeface="Arial" panose="020B0604020202020204" pitchFamily="34" charset="0"/>
              </a:rPr>
              <a:t>School of Health &amp; Human Sciences</a:t>
            </a:r>
          </a:p>
          <a:p>
            <a:r>
              <a:rPr lang="en-US" sz="3600" b="1" dirty="0">
                <a:solidFill>
                  <a:schemeClr val="bg1"/>
                </a:solidFill>
                <a:cs typeface="Arial" panose="020B0604020202020204" pitchFamily="34" charset="0"/>
              </a:rPr>
              <a:t>Health Sciences</a:t>
            </a:r>
          </a:p>
          <a:p>
            <a:r>
              <a:rPr lang="en-US" sz="2500" dirty="0">
                <a:solidFill>
                  <a:schemeClr val="bg1"/>
                </a:solidFill>
                <a:cs typeface="Arial" panose="020B0604020202020204" pitchFamily="34" charset="0"/>
              </a:rPr>
              <a:t>Minor(s): Global &amp; International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AVON,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89" t="23222" r="10336" b="180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26689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JULIA</a:t>
            </a:r>
          </a:p>
          <a:p>
            <a:r>
              <a:rPr lang="en-US" sz="4800" dirty="0">
                <a:solidFill>
                  <a:schemeClr val="bg1"/>
                </a:solidFill>
                <a:cs typeface="Arial" panose="020B0604020202020204" pitchFamily="34" charset="0"/>
              </a:rPr>
              <a:t>NEWBOLD</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Volunteering with Wheeler Mission and Gleaners Food Bank, and working as a Peer Leader in the Chemistry PLTL program. Through the program, Julia has been able to help incoming freshman adjust to a new environment and understand content that many people find inaccessible.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3200" dirty="0">
                <a:solidFill>
                  <a:schemeClr val="bg1"/>
                </a:solidFill>
                <a:cs typeface="Arial" panose="020B0604020202020204" pitchFamily="34" charset="0"/>
              </a:rPr>
              <a:t>Minor(s): Biology,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TRAFALGAR,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500" b="115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00695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VERAYNA</a:t>
            </a:r>
          </a:p>
          <a:p>
            <a:r>
              <a:rPr lang="en-US" sz="4800" dirty="0">
                <a:solidFill>
                  <a:schemeClr val="bg1"/>
                </a:solidFill>
                <a:cs typeface="Arial" panose="020B0604020202020204" pitchFamily="34" charset="0"/>
              </a:rPr>
              <a:t>NEWLAND</a:t>
            </a:r>
          </a:p>
        </p:txBody>
      </p:sp>
      <p:sp>
        <p:nvSpPr>
          <p:cNvPr id="6" name="TextBox 5"/>
          <p:cNvSpPr txBox="1"/>
          <p:nvPr/>
        </p:nvSpPr>
        <p:spPr>
          <a:xfrm>
            <a:off x="4693920" y="2668095"/>
            <a:ext cx="6659880" cy="240065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Participating in the Women in Science House allowed </a:t>
            </a:r>
            <a:r>
              <a:rPr lang="en-US" dirty="0" err="1">
                <a:solidFill>
                  <a:schemeClr val="bg1"/>
                </a:solidFill>
                <a:cs typeface="Arial" panose="020B0604020202020204" pitchFamily="34" charset="0"/>
              </a:rPr>
              <a:t>Verayna</a:t>
            </a:r>
            <a:r>
              <a:rPr lang="en-US" dirty="0">
                <a:solidFill>
                  <a:schemeClr val="bg1"/>
                </a:solidFill>
                <a:cs typeface="Arial" panose="020B0604020202020204" pitchFamily="34" charset="0"/>
              </a:rPr>
              <a:t> to step into leadership roles, grow academically, and give back to the community. She enjoyed leading different committees, participating on the Executive Board, and then becoming President. She also got hands-on experience in a lab and mentoring from IUPUI faculty through the First Year Apprenticeship Program. </a:t>
            </a:r>
            <a:r>
              <a:rPr lang="en-US" dirty="0" err="1">
                <a:solidFill>
                  <a:schemeClr val="bg1"/>
                </a:solidFill>
                <a:cs typeface="Arial" panose="020B0604020202020204" pitchFamily="34" charset="0"/>
              </a:rPr>
              <a:t>Verayna</a:t>
            </a:r>
            <a:r>
              <a:rPr lang="en-US" dirty="0">
                <a:solidFill>
                  <a:schemeClr val="bg1"/>
                </a:solidFill>
                <a:cs typeface="Arial" panose="020B0604020202020204" pitchFamily="34" charset="0"/>
              </a:rPr>
              <a:t> was also chosen as a student in the Top 100.</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Chemistry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GREENTOWN,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667" b="18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28103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WALKER</a:t>
            </a:r>
          </a:p>
          <a:p>
            <a:r>
              <a:rPr lang="en-US" sz="4800" dirty="0">
                <a:solidFill>
                  <a:schemeClr val="bg1"/>
                </a:solidFill>
                <a:cs typeface="Arial" panose="020B0604020202020204" pitchFamily="34" charset="0"/>
              </a:rPr>
              <a:t>NURRENBERN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Seeing a goal of his come to fruition in being a Top 100 Student at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Chemistry</a:t>
            </a:r>
          </a:p>
          <a:p>
            <a:r>
              <a:rPr lang="en-US" sz="3200" dirty="0">
                <a:solidFill>
                  <a:schemeClr val="bg1"/>
                </a:solidFill>
                <a:cs typeface="Arial" panose="020B0604020202020204" pitchFamily="34" charset="0"/>
              </a:rPr>
              <a:t>Minor(s): Business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FRANCISCO,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28" r="1428"/>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4386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ROHAN</a:t>
            </a:r>
          </a:p>
          <a:p>
            <a:r>
              <a:rPr lang="en-US" sz="4800" dirty="0">
                <a:solidFill>
                  <a:schemeClr val="bg1"/>
                </a:solidFill>
                <a:cs typeface="Arial" panose="020B0604020202020204" pitchFamily="34" charset="0"/>
              </a:rPr>
              <a:t>ANGADI</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Joining the International Peer Mentoring Program as a mentor, and winning IUPUI Top 100.</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Liberal Arts</a:t>
            </a:r>
          </a:p>
          <a:p>
            <a:r>
              <a:rPr lang="en-US" sz="3600" b="1" dirty="0">
                <a:solidFill>
                  <a:schemeClr val="bg1"/>
                </a:solidFill>
                <a:cs typeface="Arial" panose="020B0604020202020204" pitchFamily="34" charset="0"/>
              </a:rPr>
              <a:t>Quantitative Economics</a:t>
            </a:r>
          </a:p>
          <a:p>
            <a:r>
              <a:rPr lang="en-US" sz="3200" dirty="0">
                <a:solidFill>
                  <a:schemeClr val="bg1"/>
                </a:solidFill>
                <a:cs typeface="Arial" panose="020B0604020202020204" pitchFamily="34" charset="0"/>
              </a:rPr>
              <a:t>Minor(s): Data Analytics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BANGALORE, INDIA</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948047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AMBER</a:t>
            </a:r>
          </a:p>
          <a:p>
            <a:r>
              <a:rPr lang="en-US" sz="4800" dirty="0">
                <a:solidFill>
                  <a:schemeClr val="bg1"/>
                </a:solidFill>
                <a:cs typeface="Arial" panose="020B0604020202020204" pitchFamily="34" charset="0"/>
              </a:rPr>
              <a:t>PAGAN</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Chemistry</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BARTLETT, IL</a:t>
            </a:r>
            <a:endParaRPr lang="en-US" sz="24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0E08D3BB-4BF7-4930-A845-88497D8895E2}"/>
              </a:ext>
            </a:extLst>
          </p:cNvPr>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0280875-8063-48F6-94D1-BA890C91A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1256641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KELSEY</a:t>
            </a:r>
          </a:p>
          <a:p>
            <a:r>
              <a:rPr lang="en-US" sz="4800" dirty="0">
                <a:solidFill>
                  <a:schemeClr val="bg1"/>
                </a:solidFill>
                <a:cs typeface="Arial" panose="020B0604020202020204" pitchFamily="34" charset="0"/>
              </a:rPr>
              <a:t>PARDIECK</a:t>
            </a:r>
          </a:p>
        </p:txBody>
      </p:sp>
      <p:sp>
        <p:nvSpPr>
          <p:cNvPr id="6" name="TextBox 5"/>
          <p:cNvSpPr txBox="1"/>
          <p:nvPr/>
        </p:nvSpPr>
        <p:spPr>
          <a:xfrm>
            <a:off x="4693920" y="2668095"/>
            <a:ext cx="6659880" cy="83099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Graduating.</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862048"/>
          </a:xfrm>
          <a:prstGeom prst="rect">
            <a:avLst/>
          </a:prstGeom>
          <a:noFill/>
        </p:spPr>
        <p:txBody>
          <a:bodyPr wrap="square" rtlCol="0">
            <a:spAutoFit/>
          </a:bodyPr>
          <a:lstStyle/>
          <a:p>
            <a:r>
              <a:rPr lang="en-US" sz="2700" dirty="0">
                <a:solidFill>
                  <a:schemeClr val="bg1"/>
                </a:solidFill>
                <a:cs typeface="Arial" panose="020B0604020202020204" pitchFamily="34" charset="0"/>
              </a:rPr>
              <a:t>School of Science</a:t>
            </a:r>
          </a:p>
          <a:p>
            <a:r>
              <a:rPr lang="en-US" sz="3000" b="1" dirty="0">
                <a:solidFill>
                  <a:schemeClr val="bg1"/>
                </a:solidFill>
                <a:cs typeface="Arial" panose="020B0604020202020204" pitchFamily="34" charset="0"/>
              </a:rPr>
              <a:t>Forensic &amp; Investigative Science, Biology</a:t>
            </a:r>
          </a:p>
          <a:p>
            <a:r>
              <a:rPr lang="en-US" sz="2700" dirty="0">
                <a:solidFill>
                  <a:schemeClr val="bg1"/>
                </a:solidFill>
                <a:cs typeface="Arial" panose="020B0604020202020204" pitchFamily="34" charset="0"/>
              </a:rPr>
              <a:t>Minor(s): Chemistry, Art</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720066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REGGIE</a:t>
            </a:r>
          </a:p>
          <a:p>
            <a:r>
              <a:rPr lang="en-US" sz="4800" dirty="0">
                <a:solidFill>
                  <a:schemeClr val="bg1"/>
                </a:solidFill>
                <a:cs typeface="Arial" panose="020B0604020202020204" pitchFamily="34" charset="0"/>
              </a:rPr>
              <a:t>PARKER</a:t>
            </a:r>
          </a:p>
        </p:txBody>
      </p:sp>
      <p:sp>
        <p:nvSpPr>
          <p:cNvPr id="6" name="TextBox 5"/>
          <p:cNvSpPr txBox="1"/>
          <p:nvPr/>
        </p:nvSpPr>
        <p:spPr>
          <a:xfrm>
            <a:off x="4693920" y="2668095"/>
            <a:ext cx="6068568" cy="2677656"/>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Throughout his time as Vice President of Advocacy for VIDA Health Partnerships, they were able to grow the organization from 107 members to the largest student organization on campus with 333 members. They also increased from 22 to 33 advocacy events and their members completed 1320+ service hours during the 2021-2022 year. Reggie was also awarded the Plater Civic Engagement Medallion. He earned a position in the LHSI program in a research lab studying bone disease where Reggie identified a possible therapeutic drug for the treatment of </a:t>
            </a:r>
            <a:r>
              <a:rPr lang="en-US" sz="1600" dirty="0" err="1">
                <a:solidFill>
                  <a:schemeClr val="bg1"/>
                </a:solidFill>
                <a:cs typeface="Arial" panose="020B0604020202020204" pitchFamily="34" charset="0"/>
              </a:rPr>
              <a:t>osteopetrosis</a:t>
            </a:r>
            <a:r>
              <a:rPr lang="en-US" sz="1600" dirty="0">
                <a:solidFill>
                  <a:schemeClr val="bg1"/>
                </a:solidFill>
                <a:cs typeface="Arial" panose="020B0604020202020204" pitchFamily="34" charset="0"/>
              </a:rPr>
              <a:t>.</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ALBION,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619" b="16619"/>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49187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JACOB</a:t>
            </a:r>
          </a:p>
          <a:p>
            <a:r>
              <a:rPr lang="en-US" sz="4800" dirty="0">
                <a:solidFill>
                  <a:schemeClr val="bg1"/>
                </a:solidFill>
                <a:cs typeface="Arial" panose="020B0604020202020204" pitchFamily="34" charset="0"/>
              </a:rPr>
              <a:t>PARMENTER</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Creating his BME Capstone Project (a training model for invasive prenatal procedures), being part of the Honors Adventure Club, as well as being part of </a:t>
            </a:r>
            <a:r>
              <a:rPr lang="en-US" sz="2000" i="1" dirty="0">
                <a:solidFill>
                  <a:schemeClr val="bg1"/>
                </a:solidFill>
                <a:cs typeface="Arial" panose="020B0604020202020204" pitchFamily="34" charset="0"/>
              </a:rPr>
              <a:t>On A Side Note</a:t>
            </a:r>
            <a:r>
              <a:rPr lang="en-US" sz="2000" dirty="0">
                <a:solidFill>
                  <a:schemeClr val="bg1"/>
                </a:solidFill>
                <a:cs typeface="Arial" panose="020B0604020202020204" pitchFamily="34" charset="0"/>
              </a:rPr>
              <a:t>: a semi-professional and competitive collegiate a </a:t>
            </a:r>
            <a:r>
              <a:rPr lang="en-US" sz="2000" dirty="0" err="1">
                <a:solidFill>
                  <a:schemeClr val="bg1"/>
                </a:solidFill>
                <a:cs typeface="Arial" panose="020B0604020202020204" pitchFamily="34" charset="0"/>
              </a:rPr>
              <a:t>capella</a:t>
            </a:r>
            <a:r>
              <a:rPr lang="en-US" sz="2000" dirty="0">
                <a:solidFill>
                  <a:schemeClr val="bg1"/>
                </a:solidFill>
                <a:cs typeface="Arial" panose="020B0604020202020204" pitchFamily="34" charset="0"/>
              </a:rPr>
              <a:t> group.</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Biomedical Engineering</a:t>
            </a:r>
          </a:p>
          <a:p>
            <a:r>
              <a:rPr lang="en-US" sz="28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EVANSVILLE,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833" t="500" r="4888" b="8222"/>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869730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JANVI</a:t>
            </a:r>
          </a:p>
          <a:p>
            <a:r>
              <a:rPr lang="en-US" sz="4800" dirty="0">
                <a:solidFill>
                  <a:schemeClr val="bg1"/>
                </a:solidFill>
                <a:cs typeface="Arial" panose="020B0604020202020204" pitchFamily="34" charset="0"/>
              </a:rPr>
              <a:t>PATEL</a:t>
            </a:r>
          </a:p>
        </p:txBody>
      </p:sp>
      <p:sp>
        <p:nvSpPr>
          <p:cNvPr id="6" name="TextBox 5"/>
          <p:cNvSpPr txBox="1"/>
          <p:nvPr/>
        </p:nvSpPr>
        <p:spPr>
          <a:xfrm>
            <a:off x="4693920" y="2668095"/>
            <a:ext cx="6659880" cy="212365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Having the opportunity to work alongside ophthalmology researchers while being in the Life-Health Sciences Internship and ending the internship to be awarded the Best </a:t>
            </a:r>
            <a:r>
              <a:rPr lang="en-US" dirty="0" err="1">
                <a:solidFill>
                  <a:schemeClr val="bg1"/>
                </a:solidFill>
                <a:cs typeface="Arial" panose="020B0604020202020204" pitchFamily="34" charset="0"/>
              </a:rPr>
              <a:t>ePortfolio</a:t>
            </a:r>
            <a:r>
              <a:rPr lang="en-US" dirty="0">
                <a:solidFill>
                  <a:schemeClr val="bg1"/>
                </a:solidFill>
                <a:cs typeface="Arial" panose="020B0604020202020204" pitchFamily="34" charset="0"/>
              </a:rPr>
              <a:t>; publishing a paper in ophthalmology research, specifically about diabetic retinopathy education; and, founding </a:t>
            </a:r>
            <a:r>
              <a:rPr lang="en-US" dirty="0" err="1">
                <a:solidFill>
                  <a:schemeClr val="bg1"/>
                </a:solidFill>
                <a:cs typeface="Arial" panose="020B0604020202020204" pitchFamily="34" charset="0"/>
              </a:rPr>
              <a:t>Kriya</a:t>
            </a:r>
            <a:r>
              <a:rPr lang="en-US" dirty="0">
                <a:solidFill>
                  <a:schemeClr val="bg1"/>
                </a:solidFill>
                <a:cs typeface="Arial" panose="020B0604020202020204" pitchFamily="34" charset="0"/>
              </a:rPr>
              <a:t>, a yoga club on campus, and growing the organization to name recognition with over 100 members.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Business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PLAINFIELD,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222" r="16112"/>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9155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NATHAN</a:t>
            </a:r>
          </a:p>
          <a:p>
            <a:r>
              <a:rPr lang="en-US" sz="4800" dirty="0">
                <a:solidFill>
                  <a:schemeClr val="bg1"/>
                </a:solidFill>
                <a:cs typeface="Arial" panose="020B0604020202020204" pitchFamily="34" charset="0"/>
              </a:rPr>
              <a:t>PETERS</a:t>
            </a:r>
          </a:p>
        </p:txBody>
      </p:sp>
      <p:sp>
        <p:nvSpPr>
          <p:cNvPr id="6" name="TextBox 5"/>
          <p:cNvSpPr txBox="1"/>
          <p:nvPr/>
        </p:nvSpPr>
        <p:spPr>
          <a:xfrm>
            <a:off x="4693920" y="2668095"/>
            <a:ext cx="6659880" cy="230832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Meeting with Karley Clayton, a career advisor at IUPUI, that pointed him in the right direction and introduced him to a major and career that is perfect for him. Nathan has also received the FSPH Outstanding Student award, which honors a graduating public health student who has demonstrated excellence in various ways.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Public Health</a:t>
            </a:r>
          </a:p>
          <a:p>
            <a:r>
              <a:rPr lang="en-US" sz="3600" b="1" dirty="0">
                <a:solidFill>
                  <a:schemeClr val="bg1"/>
                </a:solidFill>
                <a:cs typeface="Arial" panose="020B0604020202020204" pitchFamily="34" charset="0"/>
              </a:rPr>
              <a:t>Health Data Science</a:t>
            </a:r>
          </a:p>
          <a:p>
            <a:r>
              <a:rPr lang="en-US" sz="2800" dirty="0">
                <a:solidFill>
                  <a:schemeClr val="bg1"/>
                </a:solidFill>
                <a:cs typeface="Arial" panose="020B0604020202020204" pitchFamily="34" charset="0"/>
              </a:rPr>
              <a:t>Minor(s): Mathematics, Informatics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ONEIDA, IL</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5" t="7667" b="200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08268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BRADLEY</a:t>
            </a:r>
          </a:p>
          <a:p>
            <a:r>
              <a:rPr lang="en-US" sz="4800" dirty="0">
                <a:solidFill>
                  <a:schemeClr val="bg1"/>
                </a:solidFill>
                <a:cs typeface="Arial" panose="020B0604020202020204" pitchFamily="34" charset="0"/>
              </a:rPr>
              <a:t>PHIPPS</a:t>
            </a:r>
          </a:p>
        </p:txBody>
      </p:sp>
      <p:sp>
        <p:nvSpPr>
          <p:cNvPr id="6" name="TextBox 5"/>
          <p:cNvSpPr txBox="1"/>
          <p:nvPr/>
        </p:nvSpPr>
        <p:spPr>
          <a:xfrm>
            <a:off x="4693920" y="2668095"/>
            <a:ext cx="6659880" cy="240065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Nominated as an IUPUI Top 100 student and finalist for the J. Dwight Peterson Key Award; served on the Kelley School of Business Dean's Insight Board, the Kelley Honors Advisory Board, and the Honors College Student Council; and, worked with Dr. Christopher Porter, Dr. Stephanie </a:t>
            </a:r>
            <a:r>
              <a:rPr lang="en-US" dirty="0" err="1">
                <a:solidFill>
                  <a:schemeClr val="bg1"/>
                </a:solidFill>
                <a:cs typeface="Arial" panose="020B0604020202020204" pitchFamily="34" charset="0"/>
              </a:rPr>
              <a:t>Andel</a:t>
            </a:r>
            <a:r>
              <a:rPr lang="en-US" dirty="0">
                <a:solidFill>
                  <a:schemeClr val="bg1"/>
                </a:solidFill>
                <a:cs typeface="Arial" panose="020B0604020202020204" pitchFamily="34" charset="0"/>
              </a:rPr>
              <a:t>, and several graduate students as a member of a productive research lab with multiple ongoing research projects in the OBHR and I/O Psychology domain.</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46550"/>
          </a:xfrm>
          <a:prstGeom prst="rect">
            <a:avLst/>
          </a:prstGeom>
          <a:noFill/>
        </p:spPr>
        <p:txBody>
          <a:bodyPr wrap="square" rtlCol="0">
            <a:spAutoFit/>
          </a:bodyPr>
          <a:lstStyle/>
          <a:p>
            <a:r>
              <a:rPr lang="en-US" sz="2800" dirty="0">
                <a:solidFill>
                  <a:schemeClr val="bg1"/>
                </a:solidFill>
                <a:cs typeface="Arial" panose="020B0604020202020204" pitchFamily="34" charset="0"/>
              </a:rPr>
              <a:t>Kelley School of Business</a:t>
            </a:r>
          </a:p>
          <a:p>
            <a:r>
              <a:rPr lang="en-US" sz="3200" b="1" dirty="0">
                <a:solidFill>
                  <a:schemeClr val="bg1"/>
                </a:solidFill>
                <a:cs typeface="Arial" panose="020B0604020202020204" pitchFamily="34" charset="0"/>
              </a:rPr>
              <a:t>Human Resource Management</a:t>
            </a:r>
          </a:p>
          <a:p>
            <a:r>
              <a:rPr lang="en-US" sz="2800" dirty="0">
                <a:solidFill>
                  <a:schemeClr val="bg1"/>
                </a:solidFill>
                <a:cs typeface="Arial" panose="020B0604020202020204" pitchFamily="34" charset="0"/>
              </a:rPr>
              <a:t>Minor(s): Leadership</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ALEXANDRIA,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134277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VALERIE</a:t>
            </a:r>
          </a:p>
          <a:p>
            <a:r>
              <a:rPr lang="en-US" sz="4800" dirty="0">
                <a:solidFill>
                  <a:schemeClr val="bg1"/>
                </a:solidFill>
                <a:cs typeface="Arial" panose="020B0604020202020204" pitchFamily="34" charset="0"/>
              </a:rPr>
              <a:t>POKORNY</a:t>
            </a:r>
          </a:p>
        </p:txBody>
      </p:sp>
      <p:sp>
        <p:nvSpPr>
          <p:cNvPr id="6" name="TextBox 5"/>
          <p:cNvSpPr txBox="1"/>
          <p:nvPr/>
        </p:nvSpPr>
        <p:spPr>
          <a:xfrm>
            <a:off x="4693920" y="2668095"/>
            <a:ext cx="6659880" cy="1692771"/>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Going on an exchange semester in Alaska with the National Student Exchange, being named the O’Neill’s Chancellor’s Scholar, and getting to be a part of undergraduate research as part of the MURI program.</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354217"/>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Science</a:t>
            </a:r>
          </a:p>
          <a:p>
            <a:r>
              <a:rPr lang="en-US" sz="2900" b="1" dirty="0">
                <a:solidFill>
                  <a:schemeClr val="bg1"/>
                </a:solidFill>
                <a:cs typeface="Arial" panose="020B0604020202020204" pitchFamily="34" charset="0"/>
              </a:rPr>
              <a:t>Environmental Science,</a:t>
            </a:r>
          </a:p>
          <a:p>
            <a:r>
              <a:rPr lang="en-US" sz="2900" b="1" dirty="0">
                <a:solidFill>
                  <a:schemeClr val="bg1"/>
                </a:solidFill>
                <a:cs typeface="Arial" panose="020B0604020202020204" pitchFamily="34" charset="0"/>
              </a:rPr>
              <a:t>Sustainable Management &amp; Policy</a:t>
            </a:r>
            <a:endParaRPr lang="en-US" sz="29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GRAZ, AUSTRIA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000" b="400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31819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FAITH</a:t>
            </a:r>
          </a:p>
          <a:p>
            <a:r>
              <a:rPr lang="en-US" sz="4800" dirty="0">
                <a:solidFill>
                  <a:schemeClr val="bg1"/>
                </a:solidFill>
                <a:cs typeface="Arial" panose="020B0604020202020204" pitchFamily="34" charset="0"/>
              </a:rPr>
              <a:t>PROCHASKA</a:t>
            </a:r>
          </a:p>
        </p:txBody>
      </p:sp>
      <p:sp>
        <p:nvSpPr>
          <p:cNvPr id="6" name="TextBox 5"/>
          <p:cNvSpPr txBox="1"/>
          <p:nvPr/>
        </p:nvSpPr>
        <p:spPr>
          <a:xfrm>
            <a:off x="4693920" y="2668095"/>
            <a:ext cx="6659880" cy="1754326"/>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400" dirty="0">
                <a:solidFill>
                  <a:schemeClr val="bg1"/>
                </a:solidFill>
                <a:cs typeface="Arial" panose="020B0604020202020204" pitchFamily="34" charset="0"/>
              </a:rPr>
              <a:t>Research with Dr. Randall J. Roper's lab on campus, where she was able to publish her work as co-first author. Through her research with Dr. Randall J. Roper's lab, Faith was also able to present her work at many conferences. She was also awarded the IUPUI Outstanding Undergraduate Research Award in Biology, Bowling-Jones Russo Memorial Undergraduate Research Award, and IUPUI Baccalaureate Outstanding Research Award in Biology for her research, as well as being named a Top 100 student for two years.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15827"/>
          </a:xfrm>
          <a:prstGeom prst="rect">
            <a:avLst/>
          </a:prstGeom>
          <a:noFill/>
        </p:spPr>
        <p:txBody>
          <a:bodyPr wrap="square" rtlCol="0">
            <a:spAutoFit/>
          </a:bodyPr>
          <a:lstStyle/>
          <a:p>
            <a:r>
              <a:rPr lang="en-US" sz="31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 Biology</a:t>
            </a:r>
          </a:p>
          <a:p>
            <a:r>
              <a:rPr lang="en-US" sz="3100" dirty="0">
                <a:solidFill>
                  <a:schemeClr val="bg1"/>
                </a:solidFill>
                <a:cs typeface="Arial" panose="020B0604020202020204" pitchFamily="34" charset="0"/>
              </a:rPr>
              <a:t>Minor(s): Health Communication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563" t="6716" r="2246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66514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GIANNINA</a:t>
            </a:r>
          </a:p>
          <a:p>
            <a:r>
              <a:rPr lang="en-US" sz="4800" dirty="0">
                <a:solidFill>
                  <a:schemeClr val="bg1"/>
                </a:solidFill>
                <a:cs typeface="Arial" panose="020B0604020202020204" pitchFamily="34" charset="0"/>
              </a:rPr>
              <a:t>RAMIREZ</a:t>
            </a:r>
          </a:p>
        </p:txBody>
      </p:sp>
      <p:sp>
        <p:nvSpPr>
          <p:cNvPr id="6" name="TextBox 5"/>
          <p:cNvSpPr txBox="1"/>
          <p:nvPr/>
        </p:nvSpPr>
        <p:spPr>
          <a:xfrm>
            <a:off x="4693920" y="2668095"/>
            <a:ext cx="6659880" cy="2185214"/>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1600" dirty="0">
                <a:solidFill>
                  <a:schemeClr val="bg1"/>
                </a:solidFill>
                <a:cs typeface="Arial" panose="020B0604020202020204" pitchFamily="34" charset="0"/>
              </a:rPr>
              <a:t>Became an Indiana Louis Stokes Alliance for Minority Participation research scholar and started her interest in a technical research career; worked with</a:t>
            </a:r>
          </a:p>
          <a:p>
            <a:r>
              <a:rPr lang="en-US" sz="1600" dirty="0">
                <a:solidFill>
                  <a:schemeClr val="bg1"/>
                </a:solidFill>
                <a:cs typeface="Arial" panose="020B0604020202020204" pitchFamily="34" charset="0"/>
              </a:rPr>
              <a:t>Dr. William Gilhooly of the IUPUI Department of Earth Sciences on her undergraduate research project over paleoclimate reconstructions of a tropical lake using geochemical proxies; designed and installed IUPUI's</a:t>
            </a:r>
          </a:p>
          <a:p>
            <a:r>
              <a:rPr lang="en-US" sz="1600" dirty="0">
                <a:solidFill>
                  <a:schemeClr val="bg1"/>
                </a:solidFill>
                <a:cs typeface="Arial" panose="020B0604020202020204" pitchFamily="34" charset="0"/>
              </a:rPr>
              <a:t>first native pollinator garden on campus; and, was an Adam W. Herbert Presidential scholar and received a four-year renewable scholarship.</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Environmental Science</a:t>
            </a:r>
          </a:p>
          <a:p>
            <a:r>
              <a:rPr lang="en-US" sz="3200" dirty="0">
                <a:solidFill>
                  <a:schemeClr val="bg1"/>
                </a:solidFill>
                <a:cs typeface="Arial" panose="020B0604020202020204" pitchFamily="34" charset="0"/>
              </a:rPr>
              <a:t>Minor(s): Biology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963" t="10111" r="20111"/>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4129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IQRA</a:t>
            </a:r>
          </a:p>
          <a:p>
            <a:r>
              <a:rPr lang="en-US" sz="4800" dirty="0">
                <a:solidFill>
                  <a:schemeClr val="bg1"/>
                </a:solidFill>
                <a:cs typeface="Arial" panose="020B0604020202020204" pitchFamily="34" charset="0"/>
              </a:rPr>
              <a:t>ASAD</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Receiving Top 100, creating the Pakistani Student Association with her friends, and getting published through IU School of Medicine.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Business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CARMEL,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547" b="554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56866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NITYA</a:t>
            </a:r>
          </a:p>
          <a:p>
            <a:r>
              <a:rPr lang="en-US" sz="4800" dirty="0">
                <a:solidFill>
                  <a:schemeClr val="bg1"/>
                </a:solidFill>
                <a:cs typeface="Arial" panose="020B0604020202020204" pitchFamily="34" charset="0"/>
              </a:rPr>
              <a:t>RANJAN</a:t>
            </a:r>
          </a:p>
        </p:txBody>
      </p:sp>
      <p:sp>
        <p:nvSpPr>
          <p:cNvPr id="6" name="TextBox 5"/>
          <p:cNvSpPr txBox="1"/>
          <p:nvPr/>
        </p:nvSpPr>
        <p:spPr>
          <a:xfrm>
            <a:off x="4693920" y="2668095"/>
            <a:ext cx="6659880" cy="83099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Attending a research trip.</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Computer Engineering</a:t>
            </a:r>
          </a:p>
          <a:p>
            <a:r>
              <a:rPr lang="en-US" sz="2800" dirty="0">
                <a:solidFill>
                  <a:schemeClr val="bg1"/>
                </a:solidFill>
                <a:cs typeface="Arial" panose="020B0604020202020204" pitchFamily="34" charset="0"/>
              </a:rPr>
              <a:t>Minor(s): Computer Science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BANGALORE, INDIA</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1599762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CLAIRE</a:t>
            </a:r>
          </a:p>
          <a:p>
            <a:r>
              <a:rPr lang="en-US" sz="4800" dirty="0">
                <a:solidFill>
                  <a:schemeClr val="bg1"/>
                </a:solidFill>
                <a:cs typeface="Arial" panose="020B0604020202020204" pitchFamily="34" charset="0"/>
              </a:rPr>
              <a:t>RICHARDSON</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Meeting, dating, and getting engaged to her fiancé in the IUPUI Jag Band; and, receiving the honor of Top 100.</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Education</a:t>
            </a:r>
          </a:p>
          <a:p>
            <a:r>
              <a:rPr lang="en-US" sz="3600" b="1" dirty="0">
                <a:solidFill>
                  <a:schemeClr val="bg1"/>
                </a:solidFill>
                <a:cs typeface="Arial" panose="020B0604020202020204" pitchFamily="34" charset="0"/>
              </a:rPr>
              <a:t>Elementary Education</a:t>
            </a:r>
          </a:p>
          <a:p>
            <a:r>
              <a:rPr lang="en-US" sz="3200" dirty="0">
                <a:solidFill>
                  <a:schemeClr val="bg1"/>
                </a:solidFill>
                <a:cs typeface="Arial" panose="020B0604020202020204" pitchFamily="34" charset="0"/>
              </a:rPr>
              <a:t>Minor(s): Music, Psychology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BROWNSBURG,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29638296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EMMA</a:t>
            </a:r>
          </a:p>
          <a:p>
            <a:r>
              <a:rPr lang="en-US" sz="4800" dirty="0">
                <a:solidFill>
                  <a:schemeClr val="bg1"/>
                </a:solidFill>
                <a:cs typeface="Arial" panose="020B0604020202020204" pitchFamily="34" charset="0"/>
              </a:rPr>
              <a:t>RICHARDSON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accepted into the Honors College, maintaining an A/B average, and getting nominated for Top 100.</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Informatics &amp; Computing</a:t>
            </a:r>
          </a:p>
          <a:p>
            <a:r>
              <a:rPr lang="en-US" sz="3600" b="1" dirty="0">
                <a:solidFill>
                  <a:schemeClr val="bg1"/>
                </a:solidFill>
                <a:cs typeface="Arial" panose="020B0604020202020204" pitchFamily="34" charset="0"/>
              </a:rPr>
              <a:t>Media Arts &amp; Science</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MARTINSVILLE,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716" b="1471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8663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MEGHANA</a:t>
            </a:r>
          </a:p>
          <a:p>
            <a:r>
              <a:rPr lang="en-US" sz="4800" dirty="0">
                <a:solidFill>
                  <a:schemeClr val="bg1"/>
                </a:solidFill>
                <a:cs typeface="Arial" panose="020B0604020202020204" pitchFamily="34" charset="0"/>
              </a:rPr>
              <a:t>SANKAR</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Recognized as a Top 100 student for two years; served as the VIDA Health Partnerships Director of the IU Student Outreach Clinic (SOC), helping provide health care services to the underserved community; and, mentored peers as a PLTL recitation leader for General and Organic Chemistry.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31408" y="407896"/>
            <a:ext cx="5541264" cy="1723549"/>
          </a:xfrm>
          <a:prstGeom prst="rect">
            <a:avLst/>
          </a:prstGeom>
          <a:noFill/>
        </p:spPr>
        <p:txBody>
          <a:bodyPr wrap="square" rtlCol="0">
            <a:spAutoFit/>
          </a:bodyPr>
          <a:lstStyle/>
          <a:p>
            <a:r>
              <a:rPr lang="en-US" sz="23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2300" dirty="0">
                <a:solidFill>
                  <a:schemeClr val="bg1"/>
                </a:solidFill>
                <a:cs typeface="Arial" panose="020B0604020202020204" pitchFamily="34" charset="0"/>
              </a:rPr>
              <a:t>Minor(s): Medical Humanities &amp; Health Studies,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CARMEL, IN</a:t>
            </a:r>
            <a:endParaRPr lang="en-US" sz="2400" dirty="0">
              <a:solidFill>
                <a:schemeClr val="bg1"/>
              </a:solidFill>
              <a:cs typeface="Arial" panose="020B060402020202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4025" b="975"/>
          <a:stretch/>
        </p:blipFill>
        <p:spPr>
          <a:xfrm>
            <a:off x="731520" y="2333622"/>
            <a:ext cx="3478739" cy="34787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24629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KATIE</a:t>
            </a:r>
          </a:p>
          <a:p>
            <a:r>
              <a:rPr lang="en-US" sz="4800" dirty="0">
                <a:solidFill>
                  <a:schemeClr val="bg1"/>
                </a:solidFill>
                <a:cs typeface="Arial" panose="020B0604020202020204" pitchFamily="34" charset="0"/>
              </a:rPr>
              <a:t>SAXON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in Indianapolis and having incredible internship opportunities for all majors.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623560" cy="1261884"/>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Health &amp; Human Sciences</a:t>
            </a:r>
          </a:p>
          <a:p>
            <a:r>
              <a:rPr lang="en-US" sz="2800" b="1" dirty="0">
                <a:solidFill>
                  <a:schemeClr val="bg1"/>
                </a:solidFill>
                <a:cs typeface="Arial" panose="020B0604020202020204" pitchFamily="34" charset="0"/>
              </a:rPr>
              <a:t>Tourism, Event &amp; Sport Management</a:t>
            </a:r>
          </a:p>
          <a:p>
            <a:r>
              <a:rPr lang="en-US" sz="2400" dirty="0">
                <a:solidFill>
                  <a:schemeClr val="bg1"/>
                </a:solidFill>
                <a:cs typeface="Arial" panose="020B0604020202020204" pitchFamily="34" charset="0"/>
              </a:rPr>
              <a:t>Minor(s): Business Foundations Certificate</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DEMOTTE,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557" b="2689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1116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HANNA</a:t>
            </a:r>
          </a:p>
          <a:p>
            <a:r>
              <a:rPr lang="en-US" sz="4800" dirty="0">
                <a:solidFill>
                  <a:schemeClr val="bg1"/>
                </a:solidFill>
                <a:cs typeface="Arial" panose="020B0604020202020204" pitchFamily="34" charset="0"/>
              </a:rPr>
              <a:t>SCHREIBER</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Receiving her acceptance to IU's PA program last fall, studying abroad in Costa Rica, and getting named as one of the IUPUI Top 100 Students.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815882"/>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2400" dirty="0">
                <a:solidFill>
                  <a:schemeClr val="bg1"/>
                </a:solidFill>
                <a:cs typeface="Arial" panose="020B0604020202020204" pitchFamily="34" charset="0"/>
              </a:rPr>
              <a:t>Minor(s): Medical Humanities &amp;</a:t>
            </a:r>
          </a:p>
          <a:p>
            <a:r>
              <a:rPr lang="en-US" sz="2400" dirty="0">
                <a:solidFill>
                  <a:schemeClr val="bg1"/>
                </a:solidFill>
                <a:cs typeface="Arial" panose="020B0604020202020204" pitchFamily="34" charset="0"/>
              </a:rPr>
              <a:t>Health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667" b="16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69483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EMMA</a:t>
            </a:r>
          </a:p>
          <a:p>
            <a:r>
              <a:rPr lang="en-US" sz="4800" dirty="0">
                <a:solidFill>
                  <a:schemeClr val="bg1"/>
                </a:solidFill>
                <a:cs typeface="Arial" panose="020B0604020202020204" pitchFamily="34" charset="0"/>
              </a:rPr>
              <a:t>SCHWARTZ</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Had her essay "Gender Roles in Ancient Mesoamerica" featured at the IU Women's and Gender Studies Undergraduate Conference in 2021.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Herron School of Art &amp; Design</a:t>
            </a:r>
          </a:p>
          <a:p>
            <a:r>
              <a:rPr lang="en-US" sz="3600" b="1" dirty="0">
                <a:solidFill>
                  <a:schemeClr val="bg1"/>
                </a:solidFill>
                <a:cs typeface="Arial" panose="020B0604020202020204" pitchFamily="34" charset="0"/>
              </a:rPr>
              <a:t>Drawing &amp; Illustration</a:t>
            </a:r>
          </a:p>
          <a:p>
            <a:r>
              <a:rPr lang="en-US" sz="3200" dirty="0">
                <a:solidFill>
                  <a:schemeClr val="bg1"/>
                </a:solidFill>
                <a:cs typeface="Arial" panose="020B0604020202020204" pitchFamily="34" charset="0"/>
              </a:rPr>
              <a:t>Minor(s): Art History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LINCOLN, NEBRASKA</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34" b="2934"/>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99404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DYLAN</a:t>
            </a:r>
          </a:p>
          <a:p>
            <a:r>
              <a:rPr lang="en-US" sz="4800" dirty="0">
                <a:solidFill>
                  <a:schemeClr val="bg1"/>
                </a:solidFill>
                <a:cs typeface="Arial" panose="020B0604020202020204" pitchFamily="34" charset="0"/>
              </a:rPr>
              <a:t>SEQUEIRA</a:t>
            </a:r>
          </a:p>
        </p:txBody>
      </p:sp>
      <p:sp>
        <p:nvSpPr>
          <p:cNvPr id="6" name="TextBox 5"/>
          <p:cNvSpPr txBox="1"/>
          <p:nvPr/>
        </p:nvSpPr>
        <p:spPr>
          <a:xfrm>
            <a:off x="4693920" y="2668095"/>
            <a:ext cx="6778752"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Getting an internship before graduating, working at the MAC for 7 semesters, and co-directing the International Culture show for the International Club.</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508105"/>
          </a:xfrm>
          <a:prstGeom prst="rect">
            <a:avLst/>
          </a:prstGeom>
          <a:noFill/>
        </p:spPr>
        <p:txBody>
          <a:bodyPr wrap="square" rtlCol="0">
            <a:spAutoFit/>
          </a:bodyPr>
          <a:lstStyle/>
          <a:p>
            <a:r>
              <a:rPr lang="en-US" sz="2800" dirty="0">
                <a:solidFill>
                  <a:schemeClr val="bg1"/>
                </a:solidFill>
                <a:cs typeface="Arial" panose="020B0604020202020204" pitchFamily="34" charset="0"/>
              </a:rPr>
              <a:t>School of Engineering &amp; Technology</a:t>
            </a:r>
          </a:p>
          <a:p>
            <a:r>
              <a:rPr lang="en-US" sz="3600" b="1" dirty="0">
                <a:solidFill>
                  <a:schemeClr val="bg1"/>
                </a:solidFill>
                <a:cs typeface="Arial" panose="020B0604020202020204" pitchFamily="34" charset="0"/>
              </a:rPr>
              <a:t>Mechanical Engineering</a:t>
            </a:r>
          </a:p>
          <a:p>
            <a:r>
              <a:rPr lang="en-US" sz="2800" dirty="0">
                <a:solidFill>
                  <a:schemeClr val="bg1"/>
                </a:solidFill>
                <a:cs typeface="Arial" panose="020B0604020202020204" pitchFamily="34" charset="0"/>
              </a:rPr>
              <a:t>Minor(s): Mathematics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DUBAI, UNITED ARAB EMIRATES</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611" t="2667" r="12500" b="4148"/>
          <a:stretch/>
        </p:blipFill>
        <p:spPr>
          <a:xfrm rot="5400000">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517384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LOGAN</a:t>
            </a:r>
          </a:p>
          <a:p>
            <a:r>
              <a:rPr lang="en-US" sz="4800" dirty="0">
                <a:solidFill>
                  <a:schemeClr val="bg1"/>
                </a:solidFill>
                <a:cs typeface="Arial" panose="020B0604020202020204" pitchFamily="34" charset="0"/>
              </a:rPr>
              <a:t>SHELMADINE</a:t>
            </a:r>
          </a:p>
        </p:txBody>
      </p:sp>
      <p:sp>
        <p:nvSpPr>
          <p:cNvPr id="6" name="TextBox 5"/>
          <p:cNvSpPr txBox="1"/>
          <p:nvPr/>
        </p:nvSpPr>
        <p:spPr>
          <a:xfrm>
            <a:off x="4693920" y="2668095"/>
            <a:ext cx="6659880" cy="83099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Making it through Organic Chemistry.</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261884"/>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Science</a:t>
            </a:r>
          </a:p>
          <a:p>
            <a:r>
              <a:rPr lang="en-US" sz="2800" b="1" dirty="0">
                <a:solidFill>
                  <a:schemeClr val="bg1"/>
                </a:solidFill>
                <a:cs typeface="Arial" panose="020B0604020202020204" pitchFamily="34" charset="0"/>
              </a:rPr>
              <a:t>Biology, Neuroscience, Psychology</a:t>
            </a:r>
          </a:p>
          <a:p>
            <a:r>
              <a:rPr lang="en-US" sz="2400" dirty="0">
                <a:solidFill>
                  <a:schemeClr val="bg1"/>
                </a:solidFill>
                <a:cs typeface="Arial" panose="020B0604020202020204" pitchFamily="34" charset="0"/>
              </a:rPr>
              <a:t>Minor(s): Chemistry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MACKINAW, IL</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574" b="21596"/>
          <a:stretch/>
        </p:blipFill>
        <p:spPr>
          <a:xfrm>
            <a:off x="731519" y="233362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86918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HANNAH</a:t>
            </a:r>
          </a:p>
          <a:p>
            <a:r>
              <a:rPr lang="en-US" sz="4800" dirty="0">
                <a:solidFill>
                  <a:schemeClr val="bg1"/>
                </a:solidFill>
                <a:cs typeface="Arial" panose="020B0604020202020204" pitchFamily="34" charset="0"/>
              </a:rPr>
              <a:t>SMELTZER</a:t>
            </a:r>
          </a:p>
        </p:txBody>
      </p:sp>
      <p:sp>
        <p:nvSpPr>
          <p:cNvPr id="6" name="TextBox 5"/>
          <p:cNvSpPr txBox="1"/>
          <p:nvPr/>
        </p:nvSpPr>
        <p:spPr>
          <a:xfrm>
            <a:off x="4693920" y="2668095"/>
            <a:ext cx="6659880" cy="1569660"/>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dirty="0">
                <a:solidFill>
                  <a:schemeClr val="bg1"/>
                </a:solidFill>
                <a:cs typeface="Arial" panose="020B0604020202020204" pitchFamily="34" charset="0"/>
              </a:rPr>
              <a:t>Helping establish an </a:t>
            </a:r>
            <a:r>
              <a:rPr lang="en-US" i="1" dirty="0">
                <a:solidFill>
                  <a:schemeClr val="bg1"/>
                </a:solidFill>
                <a:cs typeface="Arial" panose="020B0604020202020204" pitchFamily="34" charset="0"/>
              </a:rPr>
              <a:t>Out in STEM</a:t>
            </a:r>
            <a:r>
              <a:rPr lang="en-US" dirty="0">
                <a:solidFill>
                  <a:schemeClr val="bg1"/>
                </a:solidFill>
                <a:cs typeface="Arial" panose="020B0604020202020204" pitchFamily="34" charset="0"/>
              </a:rPr>
              <a:t> chapter at IUPUI, participating in the LHSI program and interning with Dr. Clark Wells in his Biochemistry and Molecular Biology lab, and volunteering with the Children's Bureau as a sexual assault advocate.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446550"/>
          </a:xfrm>
          <a:prstGeom prst="rect">
            <a:avLst/>
          </a:prstGeom>
          <a:noFill/>
        </p:spPr>
        <p:txBody>
          <a:bodyPr wrap="square" rtlCol="0">
            <a:spAutoFit/>
          </a:bodyPr>
          <a:lstStyle/>
          <a:p>
            <a:r>
              <a:rPr lang="en-US" sz="26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Neuroscience</a:t>
            </a:r>
          </a:p>
          <a:p>
            <a:r>
              <a:rPr lang="en-US" sz="2600" dirty="0">
                <a:solidFill>
                  <a:schemeClr val="bg1"/>
                </a:solidFill>
                <a:cs typeface="Arial" panose="020B0604020202020204" pitchFamily="34" charset="0"/>
              </a:rPr>
              <a:t>Minor(s): Creative Writing, Storytelling</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BREMEN,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0" b="60"/>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3393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DANA</a:t>
            </a:r>
          </a:p>
          <a:p>
            <a:r>
              <a:rPr lang="en-US" sz="4800" dirty="0">
                <a:solidFill>
                  <a:schemeClr val="bg1"/>
                </a:solidFill>
                <a:cs typeface="Arial" panose="020B0604020202020204" pitchFamily="34" charset="0"/>
              </a:rPr>
              <a:t>AWAD</a:t>
            </a:r>
          </a:p>
        </p:txBody>
      </p:sp>
      <p:sp>
        <p:nvSpPr>
          <p:cNvPr id="6" name="TextBox 5"/>
          <p:cNvSpPr txBox="1"/>
          <p:nvPr/>
        </p:nvSpPr>
        <p:spPr>
          <a:xfrm>
            <a:off x="4693920" y="2668095"/>
            <a:ext cx="6659880" cy="2000548"/>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000" dirty="0">
                <a:solidFill>
                  <a:schemeClr val="bg1"/>
                </a:solidFill>
                <a:cs typeface="Arial" panose="020B0604020202020204" pitchFamily="34" charset="0"/>
              </a:rPr>
              <a:t>Being a TA, Dana was able to meet many amazing and inspiring people, teach others about a subject she is passionate about, and allowed her to believe in herself. She also was involved in the VIDA club where she met many people and received various opportunities.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Chemistry</a:t>
            </a:r>
          </a:p>
          <a:p>
            <a:r>
              <a:rPr lang="en-US" sz="3200" dirty="0">
                <a:solidFill>
                  <a:schemeClr val="bg1"/>
                </a:solidFill>
                <a:cs typeface="Arial" panose="020B0604020202020204" pitchFamily="34" charset="0"/>
              </a:rPr>
              <a:t>Minor(s): Biology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rot="5400000">
            <a:off x="731520" y="2333622"/>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43015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ANDRIANA</a:t>
            </a:r>
          </a:p>
          <a:p>
            <a:r>
              <a:rPr lang="en-US" sz="4800" dirty="0">
                <a:solidFill>
                  <a:schemeClr val="bg1"/>
                </a:solidFill>
                <a:cs typeface="Arial" panose="020B0604020202020204" pitchFamily="34" charset="0"/>
              </a:rPr>
              <a:t>SMITH</a:t>
            </a:r>
          </a:p>
        </p:txBody>
      </p:sp>
      <p:sp>
        <p:nvSpPr>
          <p:cNvPr id="6" name="TextBox 5"/>
          <p:cNvSpPr txBox="1"/>
          <p:nvPr/>
        </p:nvSpPr>
        <p:spPr>
          <a:xfrm>
            <a:off x="4693920" y="2668095"/>
            <a:ext cx="6659880" cy="187743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300" dirty="0">
                <a:solidFill>
                  <a:schemeClr val="bg1"/>
                </a:solidFill>
                <a:cs typeface="Arial" panose="020B0604020202020204" pitchFamily="34" charset="0"/>
              </a:rPr>
              <a:t>Being named a Top 100 student, being awarded Regional Collegian of the Year 2022 through Delta Sigma Pi, and their canoe tipping over during her final Regatta – but they got back in and finished the race!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354217"/>
          </a:xfrm>
          <a:prstGeom prst="rect">
            <a:avLst/>
          </a:prstGeom>
          <a:noFill/>
        </p:spPr>
        <p:txBody>
          <a:bodyPr wrap="square" rtlCol="0">
            <a:spAutoFit/>
          </a:bodyPr>
          <a:lstStyle/>
          <a:p>
            <a:r>
              <a:rPr lang="en-US" sz="2600" dirty="0">
                <a:solidFill>
                  <a:schemeClr val="bg1"/>
                </a:solidFill>
                <a:cs typeface="Arial" panose="020B0604020202020204" pitchFamily="34" charset="0"/>
              </a:rPr>
              <a:t>Kelley School of Business</a:t>
            </a:r>
          </a:p>
          <a:p>
            <a:r>
              <a:rPr lang="en-US" sz="3000" b="1" dirty="0">
                <a:solidFill>
                  <a:schemeClr val="bg1"/>
                </a:solidFill>
                <a:cs typeface="Arial" panose="020B0604020202020204" pitchFamily="34" charset="0"/>
              </a:rPr>
              <a:t>Marketing, International Studies</a:t>
            </a:r>
          </a:p>
          <a:p>
            <a:r>
              <a:rPr lang="en-US" sz="2600" dirty="0">
                <a:solidFill>
                  <a:schemeClr val="bg1"/>
                </a:solidFill>
                <a:cs typeface="Arial" panose="020B0604020202020204" pitchFamily="34" charset="0"/>
              </a:rPr>
              <a:t>Minor(s): Spanish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WINAMAC,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5667" b="7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60492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JAMIE</a:t>
            </a:r>
          </a:p>
          <a:p>
            <a:r>
              <a:rPr lang="en-US" sz="4800" dirty="0">
                <a:solidFill>
                  <a:schemeClr val="bg1"/>
                </a:solidFill>
                <a:cs typeface="Arial" panose="020B0604020202020204" pitchFamily="34" charset="0"/>
              </a:rPr>
              <a:t>SMITH</a:t>
            </a:r>
          </a:p>
        </p:txBody>
      </p:sp>
      <p:sp>
        <p:nvSpPr>
          <p:cNvPr id="6" name="TextBox 5"/>
          <p:cNvSpPr txBox="1"/>
          <p:nvPr/>
        </p:nvSpPr>
        <p:spPr>
          <a:xfrm>
            <a:off x="4693920" y="2668095"/>
            <a:ext cx="6659880" cy="181588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200" dirty="0">
                <a:solidFill>
                  <a:schemeClr val="bg1"/>
                </a:solidFill>
                <a:cs typeface="Arial" panose="020B0604020202020204" pitchFamily="34" charset="0"/>
              </a:rPr>
              <a:t>Completing TESM-E 404: a capstone course centered around planning an event from scratch; making the Dean's List and being accepted into the Honors College; and, making life-long friends and memories at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754326"/>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Health &amp; Human Sciences</a:t>
            </a:r>
          </a:p>
          <a:p>
            <a:r>
              <a:rPr lang="en-US" sz="2800" b="1" dirty="0">
                <a:solidFill>
                  <a:schemeClr val="bg1"/>
                </a:solidFill>
                <a:cs typeface="Arial" panose="020B0604020202020204" pitchFamily="34" charset="0"/>
              </a:rPr>
              <a:t>Tourism, Conventions &amp;</a:t>
            </a:r>
          </a:p>
          <a:p>
            <a:r>
              <a:rPr lang="en-US" sz="2800" b="1" dirty="0">
                <a:solidFill>
                  <a:schemeClr val="bg1"/>
                </a:solidFill>
                <a:cs typeface="Arial" panose="020B0604020202020204" pitchFamily="34" charset="0"/>
              </a:rPr>
              <a:t>Event Management</a:t>
            </a:r>
          </a:p>
          <a:p>
            <a:r>
              <a:rPr lang="en-US" sz="2400" dirty="0">
                <a:solidFill>
                  <a:schemeClr val="bg1"/>
                </a:solidFill>
                <a:cs typeface="Arial" panose="020B0604020202020204" pitchFamily="34" charset="0"/>
              </a:rPr>
              <a:t>Minor(s): Communications Studies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NOBLESVILLE,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7" r="16667"/>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206523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OLIVIA</a:t>
            </a:r>
          </a:p>
          <a:p>
            <a:r>
              <a:rPr lang="en-US" sz="4800" dirty="0">
                <a:solidFill>
                  <a:schemeClr val="bg1"/>
                </a:solidFill>
                <a:cs typeface="Arial" panose="020B0604020202020204" pitchFamily="34" charset="0"/>
              </a:rPr>
              <a:t>STROBEL</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Coming back to a full campus at the beginning of the Fall 2021 semester after being on a pretty empty campus the school year before, and being a chemistry TA and recitation leader.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Chemistry</a:t>
            </a:r>
          </a:p>
          <a:p>
            <a:r>
              <a:rPr lang="en-US" sz="3200" dirty="0">
                <a:solidFill>
                  <a:schemeClr val="bg1"/>
                </a:solidFill>
                <a:cs typeface="Arial" panose="020B0604020202020204" pitchFamily="34" charset="0"/>
              </a:rPr>
              <a:t>Minor(s): French</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sp>
        <p:nvSpPr>
          <p:cNvPr id="12" name="Rectangle 11"/>
          <p:cNvSpPr/>
          <p:nvPr/>
        </p:nvSpPr>
        <p:spPr>
          <a:xfrm>
            <a:off x="719328" y="2333620"/>
            <a:ext cx="3490929" cy="3478739"/>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8" y="2333620"/>
            <a:ext cx="3478739" cy="3478739"/>
          </a:xfrm>
          <a:prstGeom prst="rect">
            <a:avLst/>
          </a:prstGeom>
        </p:spPr>
      </p:pic>
    </p:spTree>
    <p:extLst>
      <p:ext uri="{BB962C8B-B14F-4D97-AF65-F5344CB8AC3E}">
        <p14:creationId xmlns:p14="http://schemas.microsoft.com/office/powerpoint/2010/main" val="4229878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TAYLOR</a:t>
            </a:r>
          </a:p>
          <a:p>
            <a:r>
              <a:rPr lang="en-US" sz="4800" dirty="0">
                <a:solidFill>
                  <a:schemeClr val="bg1"/>
                </a:solidFill>
                <a:cs typeface="Arial" panose="020B0604020202020204" pitchFamily="34" charset="0"/>
              </a:rPr>
              <a:t>TARGGART</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named an IUPUI Top 100 student, receiving a Society for Human Resource Management (SHRM) Scholarship, and being so involved on campus in many different student organizations. </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2400" dirty="0">
                <a:solidFill>
                  <a:schemeClr val="bg1"/>
                </a:solidFill>
                <a:cs typeface="Arial" panose="020B0604020202020204" pitchFamily="34" charset="0"/>
              </a:rPr>
              <a:t>Kelley School of Business</a:t>
            </a:r>
          </a:p>
          <a:p>
            <a:r>
              <a:rPr lang="en-US" sz="2800" b="1" dirty="0">
                <a:solidFill>
                  <a:schemeClr val="bg1"/>
                </a:solidFill>
                <a:cs typeface="Arial" panose="020B0604020202020204" pitchFamily="34" charset="0"/>
              </a:rPr>
              <a:t>Human Resource Management, Business Management</a:t>
            </a:r>
          </a:p>
          <a:p>
            <a:r>
              <a:rPr lang="en-US" sz="2400" dirty="0">
                <a:solidFill>
                  <a:schemeClr val="bg1"/>
                </a:solidFill>
                <a:cs typeface="Arial" panose="020B0604020202020204" pitchFamily="34" charset="0"/>
              </a:rPr>
              <a:t>Minor(s): Health Systems Administration</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WOLCOTTVILLE,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167" b="15833"/>
          <a:stretch/>
        </p:blipFill>
        <p:spPr>
          <a:xfrm>
            <a:off x="733044"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08275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LAUREN</a:t>
            </a:r>
          </a:p>
          <a:p>
            <a:r>
              <a:rPr lang="en-US" sz="4800" dirty="0">
                <a:solidFill>
                  <a:schemeClr val="bg1"/>
                </a:solidFill>
                <a:cs typeface="Arial" panose="020B0604020202020204" pitchFamily="34" charset="0"/>
              </a:rPr>
              <a:t>TAYLOR</a:t>
            </a:r>
          </a:p>
        </p:txBody>
      </p:sp>
      <p:sp>
        <p:nvSpPr>
          <p:cNvPr id="6" name="TextBox 5"/>
          <p:cNvSpPr txBox="1"/>
          <p:nvPr/>
        </p:nvSpPr>
        <p:spPr>
          <a:xfrm>
            <a:off x="4693920" y="2668095"/>
            <a:ext cx="6659880" cy="1938992"/>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on the Executive Board for the Women in Business Club, getting into the Kelley Honors Program, and finishing her undergraduate degree</a:t>
            </a:r>
          </a:p>
          <a:p>
            <a:r>
              <a:rPr lang="en-US" sz="2400" dirty="0">
                <a:solidFill>
                  <a:schemeClr val="bg1"/>
                </a:solidFill>
                <a:cs typeface="Arial" panose="020B0604020202020204" pitchFamily="34" charset="0"/>
              </a:rPr>
              <a:t>in three years instead of four.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138773"/>
          </a:xfrm>
          <a:prstGeom prst="rect">
            <a:avLst/>
          </a:prstGeom>
          <a:noFill/>
        </p:spPr>
        <p:txBody>
          <a:bodyPr wrap="square" rtlCol="0">
            <a:spAutoFit/>
          </a:bodyPr>
          <a:lstStyle/>
          <a:p>
            <a:r>
              <a:rPr lang="en-US" sz="3200" dirty="0">
                <a:solidFill>
                  <a:schemeClr val="bg1"/>
                </a:solidFill>
                <a:cs typeface="Arial" panose="020B0604020202020204" pitchFamily="34" charset="0"/>
              </a:rPr>
              <a:t>Kelley School of Business</a:t>
            </a:r>
          </a:p>
          <a:p>
            <a:r>
              <a:rPr lang="en-US" sz="3600" b="1" dirty="0">
                <a:solidFill>
                  <a:schemeClr val="bg1"/>
                </a:solidFill>
                <a:cs typeface="Arial" panose="020B0604020202020204" pitchFamily="34" charset="0"/>
              </a:rPr>
              <a:t>Marketing</a:t>
            </a:r>
            <a:endParaRPr lang="en-US" sz="3200" dirty="0">
              <a:solidFill>
                <a:schemeClr val="bg1"/>
              </a:solidFill>
              <a:cs typeface="Arial" panose="020B0604020202020204" pitchFamily="34" charset="0"/>
            </a:endParaRP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PLAINFIELD,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696" b="2469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814702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OLIVIA</a:t>
            </a:r>
          </a:p>
          <a:p>
            <a:r>
              <a:rPr lang="en-US" sz="4800" dirty="0">
                <a:solidFill>
                  <a:schemeClr val="bg1"/>
                </a:solidFill>
                <a:cs typeface="Arial" panose="020B0604020202020204" pitchFamily="34" charset="0"/>
              </a:rPr>
              <a:t>VICORY</a:t>
            </a:r>
          </a:p>
        </p:txBody>
      </p:sp>
      <p:sp>
        <p:nvSpPr>
          <p:cNvPr id="6" name="TextBox 5"/>
          <p:cNvSpPr txBox="1"/>
          <p:nvPr/>
        </p:nvSpPr>
        <p:spPr>
          <a:xfrm>
            <a:off x="4693920" y="2668095"/>
            <a:ext cx="6659880" cy="1754326"/>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100" dirty="0" err="1">
                <a:solidFill>
                  <a:schemeClr val="bg1"/>
                </a:solidFill>
                <a:cs typeface="Arial" panose="020B0604020202020204" pitchFamily="34" charset="0"/>
              </a:rPr>
              <a:t>Jagathon</a:t>
            </a:r>
            <a:r>
              <a:rPr lang="en-US" sz="2100" dirty="0">
                <a:solidFill>
                  <a:schemeClr val="bg1"/>
                </a:solidFill>
                <a:cs typeface="Arial" panose="020B0604020202020204" pitchFamily="34" charset="0"/>
              </a:rPr>
              <a:t> 2022, which was the first in-person </a:t>
            </a:r>
            <a:r>
              <a:rPr lang="en-US" sz="2100" dirty="0" err="1">
                <a:solidFill>
                  <a:schemeClr val="bg1"/>
                </a:solidFill>
                <a:cs typeface="Arial" panose="020B0604020202020204" pitchFamily="34" charset="0"/>
              </a:rPr>
              <a:t>Jagathon</a:t>
            </a:r>
            <a:r>
              <a:rPr lang="en-US" sz="2100" dirty="0">
                <a:solidFill>
                  <a:schemeClr val="bg1"/>
                </a:solidFill>
                <a:cs typeface="Arial" panose="020B0604020202020204" pitchFamily="34" charset="0"/>
              </a:rPr>
              <a:t> put on in the last two years. Olivia said it was so rewarding after a year of serving as the Director of Recruitment and getting to do it all with some of her best friends.</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815882"/>
          </a:xfrm>
          <a:prstGeom prst="rect">
            <a:avLst/>
          </a:prstGeom>
          <a:noFill/>
        </p:spPr>
        <p:txBody>
          <a:bodyPr wrap="square" rtlCol="0">
            <a:spAutoFit/>
          </a:bodyPr>
          <a:lstStyle/>
          <a:p>
            <a:r>
              <a:rPr lang="en-US" sz="2500" dirty="0">
                <a:solidFill>
                  <a:schemeClr val="bg1"/>
                </a:solidFill>
                <a:cs typeface="Arial" panose="020B0604020202020204" pitchFamily="34" charset="0"/>
              </a:rPr>
              <a:t>School of Liberal Arts</a:t>
            </a:r>
          </a:p>
          <a:p>
            <a:r>
              <a:rPr lang="en-US" sz="2900" b="1" dirty="0">
                <a:solidFill>
                  <a:schemeClr val="bg1"/>
                </a:solidFill>
                <a:cs typeface="Arial" panose="020B0604020202020204" pitchFamily="34" charset="0"/>
              </a:rPr>
              <a:t>American Sign Language,</a:t>
            </a:r>
          </a:p>
          <a:p>
            <a:r>
              <a:rPr lang="en-US" sz="2900" b="1" dirty="0">
                <a:solidFill>
                  <a:schemeClr val="bg1"/>
                </a:solidFill>
                <a:cs typeface="Arial" panose="020B0604020202020204" pitchFamily="34" charset="0"/>
              </a:rPr>
              <a:t>English Interpreting</a:t>
            </a:r>
          </a:p>
          <a:p>
            <a:r>
              <a:rPr lang="en-US" sz="2500" dirty="0">
                <a:solidFill>
                  <a:schemeClr val="bg1"/>
                </a:solidFill>
                <a:cs typeface="Arial" panose="020B0604020202020204" pitchFamily="34" charset="0"/>
              </a:rPr>
              <a:t>Minor(s): Sociology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FISHERS,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334" b="1366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874653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J.B.</a:t>
            </a:r>
          </a:p>
          <a:p>
            <a:r>
              <a:rPr lang="en-US" sz="4800" dirty="0">
                <a:solidFill>
                  <a:schemeClr val="bg1"/>
                </a:solidFill>
                <a:cs typeface="Arial" panose="020B0604020202020204" pitchFamily="34" charset="0"/>
              </a:rPr>
              <a:t>WALTERS</a:t>
            </a:r>
          </a:p>
        </p:txBody>
      </p:sp>
      <p:sp>
        <p:nvSpPr>
          <p:cNvPr id="6" name="TextBox 5"/>
          <p:cNvSpPr txBox="1"/>
          <p:nvPr/>
        </p:nvSpPr>
        <p:spPr>
          <a:xfrm>
            <a:off x="4693920" y="2668095"/>
            <a:ext cx="6659880" cy="80021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200" dirty="0">
                <a:solidFill>
                  <a:schemeClr val="bg1"/>
                </a:solidFill>
                <a:cs typeface="Arial" panose="020B0604020202020204" pitchFamily="34" charset="0"/>
              </a:rPr>
              <a:t>Working at the university in technology services at DUE.</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92771"/>
          </a:xfrm>
          <a:prstGeom prst="rect">
            <a:avLst/>
          </a:prstGeom>
          <a:noFill/>
        </p:spPr>
        <p:txBody>
          <a:bodyPr wrap="square" rtlCol="0">
            <a:spAutoFit/>
          </a:bodyPr>
          <a:lstStyle/>
          <a:p>
            <a:r>
              <a:rPr lang="en-US" sz="2400" dirty="0">
                <a:solidFill>
                  <a:schemeClr val="bg1"/>
                </a:solidFill>
                <a:cs typeface="Arial" panose="020B0604020202020204" pitchFamily="34" charset="0"/>
              </a:rPr>
              <a:t>School of Engineering &amp; Technology</a:t>
            </a:r>
          </a:p>
          <a:p>
            <a:r>
              <a:rPr lang="en-US" sz="2800" b="1" dirty="0">
                <a:solidFill>
                  <a:schemeClr val="bg1"/>
                </a:solidFill>
                <a:cs typeface="Arial" panose="020B0604020202020204" pitchFamily="34" charset="0"/>
              </a:rPr>
              <a:t>Computer Information &amp; Technology</a:t>
            </a:r>
          </a:p>
          <a:p>
            <a:r>
              <a:rPr lang="en-US" sz="2400" dirty="0">
                <a:solidFill>
                  <a:schemeClr val="bg1"/>
                </a:solidFill>
                <a:cs typeface="Arial" panose="020B0604020202020204" pitchFamily="34" charset="0"/>
              </a:rPr>
              <a:t>Minor(s): Network, Information Security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INDIANAPOLIS,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1519" y="2333620"/>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62194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JANAE</a:t>
            </a:r>
          </a:p>
          <a:p>
            <a:r>
              <a:rPr lang="en-US" sz="4800" dirty="0">
                <a:solidFill>
                  <a:schemeClr val="bg1"/>
                </a:solidFill>
                <a:cs typeface="Arial" panose="020B0604020202020204" pitchFamily="34" charset="0"/>
              </a:rPr>
              <a:t>WASHINGTON</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Being an OTEAM leader and participating in undergraduate research.</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Environmental Science</a:t>
            </a:r>
          </a:p>
          <a:p>
            <a:r>
              <a:rPr lang="en-US" sz="3200" dirty="0">
                <a:solidFill>
                  <a:schemeClr val="bg1"/>
                </a:solidFill>
                <a:cs typeface="Arial" panose="020B0604020202020204" pitchFamily="34" charset="0"/>
              </a:rPr>
              <a:t>Minor(s): Biology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KATY, TX</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222" r="16112"/>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96106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NATHANIEL</a:t>
            </a:r>
          </a:p>
          <a:p>
            <a:r>
              <a:rPr lang="en-US" sz="4800" dirty="0">
                <a:solidFill>
                  <a:schemeClr val="bg1"/>
                </a:solidFill>
                <a:cs typeface="Arial" panose="020B0604020202020204" pitchFamily="34" charset="0"/>
              </a:rPr>
              <a:t>WEAVER</a:t>
            </a:r>
          </a:p>
        </p:txBody>
      </p:sp>
      <p:sp>
        <p:nvSpPr>
          <p:cNvPr id="6" name="TextBox 5"/>
          <p:cNvSpPr txBox="1"/>
          <p:nvPr/>
        </p:nvSpPr>
        <p:spPr>
          <a:xfrm>
            <a:off x="4693920" y="2668095"/>
            <a:ext cx="6659880" cy="1877437"/>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300" dirty="0">
                <a:solidFill>
                  <a:schemeClr val="bg1"/>
                </a:solidFill>
                <a:cs typeface="Arial" panose="020B0604020202020204" pitchFamily="34" charset="0"/>
              </a:rPr>
              <a:t>The moments where he found out how God provides for him during hard times, the friends and people he got to meet, interact, and survive with throughout the years, and participating in intramural soccer.</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631216"/>
          </a:xfrm>
          <a:prstGeom prst="rect">
            <a:avLst/>
          </a:prstGeom>
          <a:noFill/>
        </p:spPr>
        <p:txBody>
          <a:bodyPr wrap="square" rtlCol="0">
            <a:spAutoFit/>
          </a:bodyPr>
          <a:lstStyle/>
          <a:p>
            <a:r>
              <a:rPr lang="en-US" sz="3200" dirty="0">
                <a:solidFill>
                  <a:schemeClr val="bg1"/>
                </a:solidFill>
                <a:cs typeface="Arial" panose="020B0604020202020204" pitchFamily="34" charset="0"/>
              </a:rPr>
              <a:t>School of Science</a:t>
            </a:r>
          </a:p>
          <a:p>
            <a:r>
              <a:rPr lang="en-US" sz="3600" b="1" dirty="0">
                <a:solidFill>
                  <a:schemeClr val="bg1"/>
                </a:solidFill>
                <a:cs typeface="Arial" panose="020B0604020202020204" pitchFamily="34" charset="0"/>
              </a:rPr>
              <a:t>Biology</a:t>
            </a:r>
          </a:p>
          <a:p>
            <a:r>
              <a:rPr lang="en-US" sz="3200" dirty="0">
                <a:solidFill>
                  <a:schemeClr val="bg1"/>
                </a:solidFill>
                <a:cs typeface="Arial" panose="020B0604020202020204" pitchFamily="34" charset="0"/>
              </a:rPr>
              <a:t>Minor(s): Business</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FORT WAYNE,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889" t="15500" r="3555" b="17333"/>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270347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8"/>
          <p:cNvSpPr/>
          <p:nvPr/>
        </p:nvSpPr>
        <p:spPr>
          <a:xfrm>
            <a:off x="4693920" y="2471898"/>
            <a:ext cx="3236976"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 y="621792"/>
            <a:ext cx="3767328" cy="1335024"/>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328" y="521208"/>
            <a:ext cx="4373880" cy="1569660"/>
          </a:xfrm>
          <a:prstGeom prst="rect">
            <a:avLst/>
          </a:prstGeom>
          <a:noFill/>
        </p:spPr>
        <p:txBody>
          <a:bodyPr wrap="square" rtlCol="0">
            <a:spAutoFit/>
          </a:bodyPr>
          <a:lstStyle/>
          <a:p>
            <a:r>
              <a:rPr lang="en-US" sz="4800" b="1" dirty="0">
                <a:solidFill>
                  <a:schemeClr val="bg1"/>
                </a:solidFill>
                <a:cs typeface="Arial" panose="020B0604020202020204" pitchFamily="34" charset="0"/>
              </a:rPr>
              <a:t>HANNAH</a:t>
            </a:r>
          </a:p>
          <a:p>
            <a:r>
              <a:rPr lang="en-US" sz="4800" dirty="0">
                <a:solidFill>
                  <a:schemeClr val="bg1"/>
                </a:solidFill>
                <a:cs typeface="Arial" panose="020B0604020202020204" pitchFamily="34" charset="0"/>
              </a:rPr>
              <a:t>WOLFORD</a:t>
            </a:r>
          </a:p>
        </p:txBody>
      </p:sp>
      <p:sp>
        <p:nvSpPr>
          <p:cNvPr id="6" name="TextBox 5"/>
          <p:cNvSpPr txBox="1"/>
          <p:nvPr/>
        </p:nvSpPr>
        <p:spPr>
          <a:xfrm>
            <a:off x="4693920" y="2668095"/>
            <a:ext cx="6659880" cy="1200329"/>
          </a:xfrm>
          <a:prstGeom prst="rect">
            <a:avLst/>
          </a:prstGeom>
          <a:noFill/>
        </p:spPr>
        <p:txBody>
          <a:bodyPr wrap="square" rtlCol="0">
            <a:spAutoFit/>
          </a:bodyPr>
          <a:lstStyle/>
          <a:p>
            <a:r>
              <a:rPr lang="en-US" sz="2400" b="1" dirty="0">
                <a:solidFill>
                  <a:schemeClr val="bg1"/>
                </a:solidFill>
                <a:cs typeface="Arial" panose="020B0604020202020204" pitchFamily="34" charset="0"/>
              </a:rPr>
              <a:t>HIGHLIGHT:</a:t>
            </a:r>
          </a:p>
          <a:p>
            <a:r>
              <a:rPr lang="en-US" sz="2400" dirty="0">
                <a:solidFill>
                  <a:schemeClr val="bg1"/>
                </a:solidFill>
                <a:cs typeface="Arial" panose="020B0604020202020204" pitchFamily="34" charset="0"/>
              </a:rPr>
              <a:t>Making the School of Science Scholar's List every semester that she attended IUPUI.</a:t>
            </a:r>
          </a:p>
        </p:txBody>
      </p:sp>
      <p:sp>
        <p:nvSpPr>
          <p:cNvPr id="8" name="Rectangle 7"/>
          <p:cNvSpPr/>
          <p:nvPr/>
        </p:nvSpPr>
        <p:spPr>
          <a:xfrm>
            <a:off x="5922264" y="334744"/>
            <a:ext cx="2956560" cy="169068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80176" y="407896"/>
            <a:ext cx="5492496" cy="1354217"/>
          </a:xfrm>
          <a:prstGeom prst="rect">
            <a:avLst/>
          </a:prstGeom>
          <a:noFill/>
        </p:spPr>
        <p:txBody>
          <a:bodyPr wrap="square" rtlCol="0">
            <a:spAutoFit/>
          </a:bodyPr>
          <a:lstStyle/>
          <a:p>
            <a:r>
              <a:rPr lang="en-US" sz="2600" dirty="0">
                <a:solidFill>
                  <a:schemeClr val="bg1"/>
                </a:solidFill>
                <a:cs typeface="Arial" panose="020B0604020202020204" pitchFamily="34" charset="0"/>
              </a:rPr>
              <a:t>School of Science</a:t>
            </a:r>
          </a:p>
          <a:p>
            <a:r>
              <a:rPr lang="en-US" sz="3000" b="1" dirty="0">
                <a:solidFill>
                  <a:schemeClr val="bg1"/>
                </a:solidFill>
                <a:cs typeface="Arial" panose="020B0604020202020204" pitchFamily="34" charset="0"/>
              </a:rPr>
              <a:t>Forensic &amp; Investigative Sciences</a:t>
            </a:r>
          </a:p>
          <a:p>
            <a:r>
              <a:rPr lang="en-US" sz="2600" dirty="0">
                <a:solidFill>
                  <a:schemeClr val="bg1"/>
                </a:solidFill>
                <a:cs typeface="Arial" panose="020B0604020202020204" pitchFamily="34" charset="0"/>
              </a:rPr>
              <a:t>Minor(s): Chemistry</a:t>
            </a:r>
          </a:p>
        </p:txBody>
      </p:sp>
      <p:sp>
        <p:nvSpPr>
          <p:cNvPr id="11" name="TextBox 10"/>
          <p:cNvSpPr txBox="1"/>
          <p:nvPr/>
        </p:nvSpPr>
        <p:spPr>
          <a:xfrm>
            <a:off x="109728" y="6356018"/>
            <a:ext cx="8476488" cy="461665"/>
          </a:xfrm>
          <a:prstGeom prst="rect">
            <a:avLst/>
          </a:prstGeom>
          <a:noFill/>
        </p:spPr>
        <p:txBody>
          <a:bodyPr wrap="square" rtlCol="0">
            <a:spAutoFit/>
          </a:bodyPr>
          <a:lstStyle/>
          <a:p>
            <a:r>
              <a:rPr lang="en-US" sz="2400" b="1" dirty="0">
                <a:solidFill>
                  <a:schemeClr val="bg1"/>
                </a:solidFill>
                <a:cs typeface="Arial" panose="020B0604020202020204" pitchFamily="34" charset="0"/>
              </a:rPr>
              <a:t>HOMETOWN: SELLERSBURG, IN</a:t>
            </a:r>
            <a:endParaRPr lang="en-US" sz="2400" dirty="0">
              <a:solidFill>
                <a:schemeClr val="bg1"/>
              </a:solidFill>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778" r="14556"/>
          <a:stretch/>
        </p:blipFill>
        <p:spPr>
          <a:xfrm>
            <a:off x="731520" y="2333621"/>
            <a:ext cx="3478739" cy="3478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18840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5957</Words>
  <Application>Microsoft Office PowerPoint</Application>
  <PresentationFormat>Widescreen</PresentationFormat>
  <Paragraphs>801</Paragraphs>
  <Slides>104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Sarkine, Emma</dc:creator>
  <cp:lastModifiedBy>emma kathleen</cp:lastModifiedBy>
  <cp:revision>168</cp:revision>
  <dcterms:created xsi:type="dcterms:W3CDTF">2022-04-21T18:48:37Z</dcterms:created>
  <dcterms:modified xsi:type="dcterms:W3CDTF">2022-04-30T01:17:07Z</dcterms:modified>
</cp:coreProperties>
</file>